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4" r:id="rId1"/>
  </p:sldMasterIdLst>
  <p:notesMasterIdLst>
    <p:notesMasterId r:id="rId18"/>
  </p:notesMasterIdLst>
  <p:sldIdLst>
    <p:sldId id="256" r:id="rId2"/>
    <p:sldId id="272" r:id="rId3"/>
    <p:sldId id="274" r:id="rId4"/>
    <p:sldId id="273" r:id="rId5"/>
    <p:sldId id="261" r:id="rId6"/>
    <p:sldId id="268" r:id="rId7"/>
    <p:sldId id="308" r:id="rId8"/>
    <p:sldId id="332" r:id="rId9"/>
    <p:sldId id="333" r:id="rId10"/>
    <p:sldId id="334" r:id="rId11"/>
    <p:sldId id="335" r:id="rId12"/>
    <p:sldId id="336" r:id="rId13"/>
    <p:sldId id="300" r:id="rId14"/>
    <p:sldId id="263" r:id="rId15"/>
    <p:sldId id="301" r:id="rId16"/>
    <p:sldId id="30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6"/>
    <p:restoredTop sz="93204"/>
  </p:normalViewPr>
  <p:slideViewPr>
    <p:cSldViewPr snapToGrid="0" snapToObjects="1">
      <p:cViewPr varScale="1">
        <p:scale>
          <a:sx n="103" d="100"/>
          <a:sy n="103" d="100"/>
        </p:scale>
        <p:origin x="352" y="472"/>
      </p:cViewPr>
      <p:guideLst/>
    </p:cSldViewPr>
  </p:slideViewPr>
  <p:notesTextViewPr>
    <p:cViewPr>
      <p:scale>
        <a:sx n="1" d="1"/>
        <a:sy n="1" d="1"/>
      </p:scale>
      <p:origin x="0" y="0"/>
    </p:cViewPr>
  </p:notesTextViewPr>
  <p:notesViewPr>
    <p:cSldViewPr snapToGrid="0" snapToObjects="1">
      <p:cViewPr>
        <p:scale>
          <a:sx n="153" d="100"/>
          <a:sy n="153" d="100"/>
        </p:scale>
        <p:origin x="1664"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EFBE9-8DFA-AA4E-AA2F-2B42FA9E6D1B}" type="doc">
      <dgm:prSet loTypeId="urn:microsoft.com/office/officeart/2009/layout/ReverseList" loCatId="" qsTypeId="urn:microsoft.com/office/officeart/2005/8/quickstyle/simple4" qsCatId="simple" csTypeId="urn:microsoft.com/office/officeart/2005/8/colors/colorful2" csCatId="colorful" phldr="1"/>
      <dgm:spPr/>
      <dgm:t>
        <a:bodyPr/>
        <a:lstStyle/>
        <a:p>
          <a:endParaRPr lang="en-US"/>
        </a:p>
      </dgm:t>
    </dgm:pt>
    <dgm:pt modelId="{BD6798BD-FA8D-5D48-B138-A904C32E836C}">
      <dgm:prSet phldrT="[Text]"/>
      <dgm:spPr>
        <a:solidFill>
          <a:schemeClr val="accent4">
            <a:lumMod val="20000"/>
            <a:lumOff val="80000"/>
          </a:schemeClr>
        </a:solidFill>
      </dgm:spPr>
      <dgm:t>
        <a:bodyPr/>
        <a:lstStyle/>
        <a:p>
          <a:pPr lvl="1"/>
          <a:r>
            <a:rPr lang="en-US" dirty="0">
              <a:solidFill>
                <a:schemeClr val="accent2">
                  <a:lumMod val="75000"/>
                </a:schemeClr>
              </a:solidFill>
            </a:rPr>
            <a:t>Celestial</a:t>
          </a:r>
        </a:p>
        <a:p>
          <a:pPr lvl="1"/>
          <a:r>
            <a:rPr lang="en-US" dirty="0">
              <a:solidFill>
                <a:schemeClr val="accent2">
                  <a:lumMod val="75000"/>
                </a:schemeClr>
              </a:solidFill>
            </a:rPr>
            <a:t>Divine</a:t>
          </a:r>
        </a:p>
        <a:p>
          <a:pPr lvl="1"/>
          <a:r>
            <a:rPr lang="en-US" dirty="0">
              <a:solidFill>
                <a:schemeClr val="accent2">
                  <a:lumMod val="75000"/>
                </a:schemeClr>
              </a:solidFill>
            </a:rPr>
            <a:t>Infinite</a:t>
          </a:r>
        </a:p>
        <a:p>
          <a:pPr lvl="1"/>
          <a:r>
            <a:rPr lang="en-US" dirty="0">
              <a:solidFill>
                <a:schemeClr val="accent2">
                  <a:lumMod val="75000"/>
                </a:schemeClr>
              </a:solidFill>
            </a:rPr>
            <a:t>Eternal</a:t>
          </a:r>
        </a:p>
        <a:p>
          <a:pPr lvl="1"/>
          <a:r>
            <a:rPr lang="en-US" dirty="0">
              <a:solidFill>
                <a:schemeClr val="accent2">
                  <a:lumMod val="75000"/>
                </a:schemeClr>
              </a:solidFill>
            </a:rPr>
            <a:t>Freedom</a:t>
          </a:r>
        </a:p>
        <a:p>
          <a:pPr lvl="1"/>
          <a:r>
            <a:rPr lang="en-US" dirty="0">
              <a:solidFill>
                <a:schemeClr val="accent2">
                  <a:lumMod val="75000"/>
                </a:schemeClr>
              </a:solidFill>
            </a:rPr>
            <a:t>Possible</a:t>
          </a:r>
        </a:p>
        <a:p>
          <a:endParaRPr lang="en-US" dirty="0"/>
        </a:p>
      </dgm:t>
    </dgm:pt>
    <dgm:pt modelId="{E991FA06-17B9-0347-B03B-B5DFFAA0FC21}" type="parTrans" cxnId="{44D419A0-999D-4246-8AD7-BD5E0D186C65}">
      <dgm:prSet/>
      <dgm:spPr/>
      <dgm:t>
        <a:bodyPr/>
        <a:lstStyle/>
        <a:p>
          <a:endParaRPr lang="en-US"/>
        </a:p>
      </dgm:t>
    </dgm:pt>
    <dgm:pt modelId="{721FC1F0-22F5-974D-BDC1-6163B194D7F1}" type="sibTrans" cxnId="{44D419A0-999D-4246-8AD7-BD5E0D186C65}">
      <dgm:prSet/>
      <dgm:spPr/>
      <dgm:t>
        <a:bodyPr/>
        <a:lstStyle/>
        <a:p>
          <a:endParaRPr lang="en-US"/>
        </a:p>
      </dgm:t>
    </dgm:pt>
    <dgm:pt modelId="{ACB0BBB5-F8C0-3B4C-9C8A-707980184B3B}">
      <dgm:prSet phldrT="[Text]"/>
      <dgm:spPr>
        <a:solidFill>
          <a:schemeClr val="accent1"/>
        </a:solidFill>
      </dgm:spPr>
      <dgm:t>
        <a:bodyPr/>
        <a:lstStyle/>
        <a:p>
          <a:r>
            <a:rPr lang="en-US" dirty="0"/>
            <a:t>Terrestrial</a:t>
          </a:r>
        </a:p>
        <a:p>
          <a:r>
            <a:rPr lang="en-US" dirty="0"/>
            <a:t>Human</a:t>
          </a:r>
        </a:p>
        <a:p>
          <a:r>
            <a:rPr lang="en-US" dirty="0"/>
            <a:t>Finite</a:t>
          </a:r>
        </a:p>
        <a:p>
          <a:r>
            <a:rPr lang="en-US" dirty="0"/>
            <a:t>Temporal</a:t>
          </a:r>
        </a:p>
        <a:p>
          <a:r>
            <a:rPr lang="en-US" dirty="0"/>
            <a:t>Necessary</a:t>
          </a:r>
        </a:p>
        <a:p>
          <a:r>
            <a:rPr lang="en-US" dirty="0"/>
            <a:t>Actual</a:t>
          </a:r>
        </a:p>
        <a:p>
          <a:endParaRPr lang="en-US" dirty="0"/>
        </a:p>
      </dgm:t>
    </dgm:pt>
    <dgm:pt modelId="{3403E287-B214-8242-81DD-986F43D3AB39}" type="sibTrans" cxnId="{D7310EB6-3BE2-3744-92C2-82E0A46BE1F9}">
      <dgm:prSet/>
      <dgm:spPr/>
      <dgm:t>
        <a:bodyPr/>
        <a:lstStyle/>
        <a:p>
          <a:endParaRPr lang="en-US"/>
        </a:p>
      </dgm:t>
    </dgm:pt>
    <dgm:pt modelId="{37592EA5-E7D8-F344-9679-D4551300949B}" type="parTrans" cxnId="{D7310EB6-3BE2-3744-92C2-82E0A46BE1F9}">
      <dgm:prSet/>
      <dgm:spPr/>
      <dgm:t>
        <a:bodyPr/>
        <a:lstStyle/>
        <a:p>
          <a:endParaRPr lang="en-US"/>
        </a:p>
      </dgm:t>
    </dgm:pt>
    <dgm:pt modelId="{B5275CA7-3D61-AB42-BF60-BFFF73112B22}" type="pres">
      <dgm:prSet presAssocID="{365EFBE9-8DFA-AA4E-AA2F-2B42FA9E6D1B}" presName="Name0" presStyleCnt="0">
        <dgm:presLayoutVars>
          <dgm:chMax val="2"/>
          <dgm:chPref val="2"/>
          <dgm:animLvl val="lvl"/>
        </dgm:presLayoutVars>
      </dgm:prSet>
      <dgm:spPr/>
    </dgm:pt>
    <dgm:pt modelId="{C4926AAE-6D89-2644-A1C6-5D1C4FB517A6}" type="pres">
      <dgm:prSet presAssocID="{365EFBE9-8DFA-AA4E-AA2F-2B42FA9E6D1B}" presName="LeftText" presStyleLbl="revTx" presStyleIdx="0" presStyleCnt="0">
        <dgm:presLayoutVars>
          <dgm:bulletEnabled val="1"/>
        </dgm:presLayoutVars>
      </dgm:prSet>
      <dgm:spPr/>
    </dgm:pt>
    <dgm:pt modelId="{413A2435-07FB-F643-AD0E-24EC3E79398B}" type="pres">
      <dgm:prSet presAssocID="{365EFBE9-8DFA-AA4E-AA2F-2B42FA9E6D1B}" presName="LeftNode" presStyleLbl="bgImgPlace1" presStyleIdx="0" presStyleCnt="2" custLinFactNeighborX="-731" custLinFactNeighborY="-8">
        <dgm:presLayoutVars>
          <dgm:chMax val="2"/>
          <dgm:chPref val="2"/>
        </dgm:presLayoutVars>
      </dgm:prSet>
      <dgm:spPr/>
    </dgm:pt>
    <dgm:pt modelId="{EEB38643-5197-5143-AE49-A055AA62FBEE}" type="pres">
      <dgm:prSet presAssocID="{365EFBE9-8DFA-AA4E-AA2F-2B42FA9E6D1B}" presName="RightText" presStyleLbl="revTx" presStyleIdx="0" presStyleCnt="0">
        <dgm:presLayoutVars>
          <dgm:bulletEnabled val="1"/>
        </dgm:presLayoutVars>
      </dgm:prSet>
      <dgm:spPr/>
    </dgm:pt>
    <dgm:pt modelId="{C28275C0-A63C-1D41-8953-9FA6E51CEA41}" type="pres">
      <dgm:prSet presAssocID="{365EFBE9-8DFA-AA4E-AA2F-2B42FA9E6D1B}" presName="RightNode" presStyleLbl="bgImgPlace1" presStyleIdx="1" presStyleCnt="2">
        <dgm:presLayoutVars>
          <dgm:chMax val="0"/>
          <dgm:chPref val="0"/>
        </dgm:presLayoutVars>
      </dgm:prSet>
      <dgm:spPr/>
    </dgm:pt>
    <dgm:pt modelId="{025C307D-274E-9349-A1A2-22EF7FAB0A0B}" type="pres">
      <dgm:prSet presAssocID="{365EFBE9-8DFA-AA4E-AA2F-2B42FA9E6D1B}" presName="TopArrow" presStyleLbl="node1" presStyleIdx="0" presStyleCnt="2"/>
      <dgm:spPr/>
    </dgm:pt>
    <dgm:pt modelId="{3A13CA24-A446-BD40-B21A-36F643EA093E}" type="pres">
      <dgm:prSet presAssocID="{365EFBE9-8DFA-AA4E-AA2F-2B42FA9E6D1B}" presName="BottomArrow" presStyleLbl="node1" presStyleIdx="1" presStyleCnt="2"/>
      <dgm:spPr/>
    </dgm:pt>
  </dgm:ptLst>
  <dgm:cxnLst>
    <dgm:cxn modelId="{C4D95B08-8F2B-9540-A641-5E720FE97130}" type="presOf" srcId="{ACB0BBB5-F8C0-3B4C-9C8A-707980184B3B}" destId="{413A2435-07FB-F643-AD0E-24EC3E79398B}" srcOrd="1" destOrd="0" presId="urn:microsoft.com/office/officeart/2009/layout/ReverseList"/>
    <dgm:cxn modelId="{84457972-A37E-914C-94E2-4F93A2C50763}" type="presOf" srcId="{ACB0BBB5-F8C0-3B4C-9C8A-707980184B3B}" destId="{C4926AAE-6D89-2644-A1C6-5D1C4FB517A6}" srcOrd="0" destOrd="0" presId="urn:microsoft.com/office/officeart/2009/layout/ReverseList"/>
    <dgm:cxn modelId="{0508E290-29BE-D740-BA18-0D1698161D3D}" type="presOf" srcId="{BD6798BD-FA8D-5D48-B138-A904C32E836C}" destId="{C28275C0-A63C-1D41-8953-9FA6E51CEA41}" srcOrd="1" destOrd="0" presId="urn:microsoft.com/office/officeart/2009/layout/ReverseList"/>
    <dgm:cxn modelId="{44D419A0-999D-4246-8AD7-BD5E0D186C65}" srcId="{365EFBE9-8DFA-AA4E-AA2F-2B42FA9E6D1B}" destId="{BD6798BD-FA8D-5D48-B138-A904C32E836C}" srcOrd="1" destOrd="0" parTransId="{E991FA06-17B9-0347-B03B-B5DFFAA0FC21}" sibTransId="{721FC1F0-22F5-974D-BDC1-6163B194D7F1}"/>
    <dgm:cxn modelId="{D7310EB6-3BE2-3744-92C2-82E0A46BE1F9}" srcId="{365EFBE9-8DFA-AA4E-AA2F-2B42FA9E6D1B}" destId="{ACB0BBB5-F8C0-3B4C-9C8A-707980184B3B}" srcOrd="0" destOrd="0" parTransId="{37592EA5-E7D8-F344-9679-D4551300949B}" sibTransId="{3403E287-B214-8242-81DD-986F43D3AB39}"/>
    <dgm:cxn modelId="{0252C6D2-141C-A347-8F59-D4EAB7745F56}" type="presOf" srcId="{365EFBE9-8DFA-AA4E-AA2F-2B42FA9E6D1B}" destId="{B5275CA7-3D61-AB42-BF60-BFFF73112B22}" srcOrd="0" destOrd="0" presId="urn:microsoft.com/office/officeart/2009/layout/ReverseList"/>
    <dgm:cxn modelId="{D5A1B3EC-9DA5-4B46-9880-F859D5FB3A40}" type="presOf" srcId="{BD6798BD-FA8D-5D48-B138-A904C32E836C}" destId="{EEB38643-5197-5143-AE49-A055AA62FBEE}" srcOrd="0" destOrd="0" presId="urn:microsoft.com/office/officeart/2009/layout/ReverseList"/>
    <dgm:cxn modelId="{5CCFA314-73B0-2442-A88D-7189F23115A8}" type="presParOf" srcId="{B5275CA7-3D61-AB42-BF60-BFFF73112B22}" destId="{C4926AAE-6D89-2644-A1C6-5D1C4FB517A6}" srcOrd="0" destOrd="0" presId="urn:microsoft.com/office/officeart/2009/layout/ReverseList"/>
    <dgm:cxn modelId="{A588B960-AF39-FA4C-80D4-CB08467B018B}" type="presParOf" srcId="{B5275CA7-3D61-AB42-BF60-BFFF73112B22}" destId="{413A2435-07FB-F643-AD0E-24EC3E79398B}" srcOrd="1" destOrd="0" presId="urn:microsoft.com/office/officeart/2009/layout/ReverseList"/>
    <dgm:cxn modelId="{5CD1C1EE-2B9C-0A49-BAEE-5894541C0847}" type="presParOf" srcId="{B5275CA7-3D61-AB42-BF60-BFFF73112B22}" destId="{EEB38643-5197-5143-AE49-A055AA62FBEE}" srcOrd="2" destOrd="0" presId="urn:microsoft.com/office/officeart/2009/layout/ReverseList"/>
    <dgm:cxn modelId="{6079804B-D90E-474C-8955-8ECFE8D1982B}" type="presParOf" srcId="{B5275CA7-3D61-AB42-BF60-BFFF73112B22}" destId="{C28275C0-A63C-1D41-8953-9FA6E51CEA41}" srcOrd="3" destOrd="0" presId="urn:microsoft.com/office/officeart/2009/layout/ReverseList"/>
    <dgm:cxn modelId="{B226F796-F9F3-3247-BFB2-E4F4DE9EECD0}" type="presParOf" srcId="{B5275CA7-3D61-AB42-BF60-BFFF73112B22}" destId="{025C307D-274E-9349-A1A2-22EF7FAB0A0B}" srcOrd="4" destOrd="0" presId="urn:microsoft.com/office/officeart/2009/layout/ReverseList"/>
    <dgm:cxn modelId="{23326365-3E20-5F40-8494-DB3C4E6E909C}" type="presParOf" srcId="{B5275CA7-3D61-AB42-BF60-BFFF73112B22}" destId="{3A13CA24-A446-BD40-B21A-36F643EA093E}"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A2435-07FB-F643-AD0E-24EC3E79398B}">
      <dsp:nvSpPr>
        <dsp:cNvPr id="0" name=""/>
        <dsp:cNvSpPr/>
      </dsp:nvSpPr>
      <dsp:spPr>
        <a:xfrm rot="16200000">
          <a:off x="46505" y="1978705"/>
          <a:ext cx="4190656" cy="2560935"/>
        </a:xfrm>
        <a:prstGeom prst="round2SameRect">
          <a:avLst>
            <a:gd name="adj1" fmla="val 16670"/>
            <a:gd name="adj2" fmla="val 0"/>
          </a:avLst>
        </a:prstGeom>
        <a:solidFill>
          <a:schemeClr val="accent1"/>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71450" rIns="154305" bIns="171450" numCol="1" spcCol="1270" anchor="t" anchorCtr="0">
          <a:noAutofit/>
        </a:bodyPr>
        <a:lstStyle/>
        <a:p>
          <a:pPr marL="0" lvl="0" indent="0" algn="l" defTabSz="1200150">
            <a:lnSpc>
              <a:spcPct val="90000"/>
            </a:lnSpc>
            <a:spcBef>
              <a:spcPct val="0"/>
            </a:spcBef>
            <a:spcAft>
              <a:spcPct val="35000"/>
            </a:spcAft>
            <a:buNone/>
          </a:pPr>
          <a:r>
            <a:rPr lang="en-US" sz="2700" kern="1200" dirty="0"/>
            <a:t>Terrestrial</a:t>
          </a:r>
        </a:p>
        <a:p>
          <a:pPr marL="0" lvl="0" indent="0" algn="l" defTabSz="1200150">
            <a:lnSpc>
              <a:spcPct val="90000"/>
            </a:lnSpc>
            <a:spcBef>
              <a:spcPct val="0"/>
            </a:spcBef>
            <a:spcAft>
              <a:spcPct val="35000"/>
            </a:spcAft>
            <a:buNone/>
          </a:pPr>
          <a:r>
            <a:rPr lang="en-US" sz="2700" kern="1200" dirty="0"/>
            <a:t>Human</a:t>
          </a:r>
        </a:p>
        <a:p>
          <a:pPr marL="0" lvl="0" indent="0" algn="l" defTabSz="1200150">
            <a:lnSpc>
              <a:spcPct val="90000"/>
            </a:lnSpc>
            <a:spcBef>
              <a:spcPct val="0"/>
            </a:spcBef>
            <a:spcAft>
              <a:spcPct val="35000"/>
            </a:spcAft>
            <a:buNone/>
          </a:pPr>
          <a:r>
            <a:rPr lang="en-US" sz="2700" kern="1200" dirty="0"/>
            <a:t>Finite</a:t>
          </a:r>
        </a:p>
        <a:p>
          <a:pPr marL="0" lvl="0" indent="0" algn="l" defTabSz="1200150">
            <a:lnSpc>
              <a:spcPct val="90000"/>
            </a:lnSpc>
            <a:spcBef>
              <a:spcPct val="0"/>
            </a:spcBef>
            <a:spcAft>
              <a:spcPct val="35000"/>
            </a:spcAft>
            <a:buNone/>
          </a:pPr>
          <a:r>
            <a:rPr lang="en-US" sz="2700" kern="1200" dirty="0"/>
            <a:t>Temporal</a:t>
          </a:r>
        </a:p>
        <a:p>
          <a:pPr marL="0" lvl="0" indent="0" algn="l" defTabSz="1200150">
            <a:lnSpc>
              <a:spcPct val="90000"/>
            </a:lnSpc>
            <a:spcBef>
              <a:spcPct val="0"/>
            </a:spcBef>
            <a:spcAft>
              <a:spcPct val="35000"/>
            </a:spcAft>
            <a:buNone/>
          </a:pPr>
          <a:r>
            <a:rPr lang="en-US" sz="2700" kern="1200" dirty="0"/>
            <a:t>Necessary</a:t>
          </a:r>
        </a:p>
        <a:p>
          <a:pPr marL="0" lvl="0" indent="0" algn="l" defTabSz="1200150">
            <a:lnSpc>
              <a:spcPct val="90000"/>
            </a:lnSpc>
            <a:spcBef>
              <a:spcPct val="0"/>
            </a:spcBef>
            <a:spcAft>
              <a:spcPct val="35000"/>
            </a:spcAft>
            <a:buNone/>
          </a:pPr>
          <a:r>
            <a:rPr lang="en-US" sz="2700" kern="1200" dirty="0"/>
            <a:t>Actual</a:t>
          </a:r>
        </a:p>
        <a:p>
          <a:pPr marL="0" lvl="0" indent="0" algn="l" defTabSz="1200150">
            <a:lnSpc>
              <a:spcPct val="90000"/>
            </a:lnSpc>
            <a:spcBef>
              <a:spcPct val="0"/>
            </a:spcBef>
            <a:spcAft>
              <a:spcPct val="35000"/>
            </a:spcAft>
            <a:buNone/>
          </a:pPr>
          <a:endParaRPr lang="en-US" sz="2700" kern="1200" dirty="0"/>
        </a:p>
      </dsp:txBody>
      <dsp:txXfrm rot="5400000">
        <a:off x="986403" y="1288882"/>
        <a:ext cx="2435898" cy="3940582"/>
      </dsp:txXfrm>
    </dsp:sp>
    <dsp:sp modelId="{C28275C0-A63C-1D41-8953-9FA6E51CEA41}">
      <dsp:nvSpPr>
        <dsp:cNvPr id="0" name=""/>
        <dsp:cNvSpPr/>
      </dsp:nvSpPr>
      <dsp:spPr>
        <a:xfrm rot="5400000">
          <a:off x="2742448" y="1979040"/>
          <a:ext cx="4190656" cy="2560935"/>
        </a:xfrm>
        <a:prstGeom prst="round2SameRect">
          <a:avLst>
            <a:gd name="adj1" fmla="val 16670"/>
            <a:gd name="adj2" fmla="val 0"/>
          </a:avLst>
        </a:prstGeom>
        <a:solidFill>
          <a:schemeClr val="accent4">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54305" tIns="171450" rIns="102870" bIns="171450" numCol="1" spcCol="1270" anchor="t" anchorCtr="0">
          <a:noAutofit/>
        </a:bodyPr>
        <a:lstStyle/>
        <a:p>
          <a:pPr marL="0" lvl="1" indent="0" algn="l" defTabSz="1200150">
            <a:lnSpc>
              <a:spcPct val="90000"/>
            </a:lnSpc>
            <a:spcBef>
              <a:spcPct val="0"/>
            </a:spcBef>
            <a:spcAft>
              <a:spcPct val="35000"/>
            </a:spcAft>
            <a:buNone/>
          </a:pPr>
          <a:r>
            <a:rPr lang="en-US" sz="2700" kern="1200" dirty="0">
              <a:solidFill>
                <a:schemeClr val="accent2">
                  <a:lumMod val="75000"/>
                </a:schemeClr>
              </a:solidFill>
            </a:rPr>
            <a:t>Celestial</a:t>
          </a:r>
        </a:p>
        <a:p>
          <a:pPr marL="0" lvl="1" indent="0" algn="l" defTabSz="1200150">
            <a:lnSpc>
              <a:spcPct val="90000"/>
            </a:lnSpc>
            <a:spcBef>
              <a:spcPct val="0"/>
            </a:spcBef>
            <a:spcAft>
              <a:spcPct val="35000"/>
            </a:spcAft>
            <a:buNone/>
          </a:pPr>
          <a:r>
            <a:rPr lang="en-US" sz="2700" kern="1200" dirty="0">
              <a:solidFill>
                <a:schemeClr val="accent2">
                  <a:lumMod val="75000"/>
                </a:schemeClr>
              </a:solidFill>
            </a:rPr>
            <a:t>Divine</a:t>
          </a:r>
        </a:p>
        <a:p>
          <a:pPr marL="0" lvl="1" indent="0" algn="l" defTabSz="1200150">
            <a:lnSpc>
              <a:spcPct val="90000"/>
            </a:lnSpc>
            <a:spcBef>
              <a:spcPct val="0"/>
            </a:spcBef>
            <a:spcAft>
              <a:spcPct val="35000"/>
            </a:spcAft>
            <a:buNone/>
          </a:pPr>
          <a:r>
            <a:rPr lang="en-US" sz="2700" kern="1200" dirty="0">
              <a:solidFill>
                <a:schemeClr val="accent2">
                  <a:lumMod val="75000"/>
                </a:schemeClr>
              </a:solidFill>
            </a:rPr>
            <a:t>Infinite</a:t>
          </a:r>
        </a:p>
        <a:p>
          <a:pPr marL="0" lvl="1" indent="0" algn="l" defTabSz="1200150">
            <a:lnSpc>
              <a:spcPct val="90000"/>
            </a:lnSpc>
            <a:spcBef>
              <a:spcPct val="0"/>
            </a:spcBef>
            <a:spcAft>
              <a:spcPct val="35000"/>
            </a:spcAft>
            <a:buNone/>
          </a:pPr>
          <a:r>
            <a:rPr lang="en-US" sz="2700" kern="1200" dirty="0">
              <a:solidFill>
                <a:schemeClr val="accent2">
                  <a:lumMod val="75000"/>
                </a:schemeClr>
              </a:solidFill>
            </a:rPr>
            <a:t>Eternal</a:t>
          </a:r>
        </a:p>
        <a:p>
          <a:pPr marL="0" lvl="1" indent="0" algn="l" defTabSz="1200150">
            <a:lnSpc>
              <a:spcPct val="90000"/>
            </a:lnSpc>
            <a:spcBef>
              <a:spcPct val="0"/>
            </a:spcBef>
            <a:spcAft>
              <a:spcPct val="35000"/>
            </a:spcAft>
            <a:buNone/>
          </a:pPr>
          <a:r>
            <a:rPr lang="en-US" sz="2700" kern="1200" dirty="0">
              <a:solidFill>
                <a:schemeClr val="accent2">
                  <a:lumMod val="75000"/>
                </a:schemeClr>
              </a:solidFill>
            </a:rPr>
            <a:t>Freedom</a:t>
          </a:r>
        </a:p>
        <a:p>
          <a:pPr marL="0" lvl="1" indent="0" algn="l" defTabSz="1200150">
            <a:lnSpc>
              <a:spcPct val="90000"/>
            </a:lnSpc>
            <a:spcBef>
              <a:spcPct val="0"/>
            </a:spcBef>
            <a:spcAft>
              <a:spcPct val="35000"/>
            </a:spcAft>
            <a:buNone/>
          </a:pPr>
          <a:r>
            <a:rPr lang="en-US" sz="2700" kern="1200" dirty="0">
              <a:solidFill>
                <a:schemeClr val="accent2">
                  <a:lumMod val="75000"/>
                </a:schemeClr>
              </a:solidFill>
            </a:rPr>
            <a:t>Possible</a:t>
          </a:r>
        </a:p>
        <a:p>
          <a:pPr marL="0" indent="0" algn="l" defTabSz="1200150">
            <a:lnSpc>
              <a:spcPct val="90000"/>
            </a:lnSpc>
            <a:spcBef>
              <a:spcPct val="0"/>
            </a:spcBef>
            <a:spcAft>
              <a:spcPct val="35000"/>
            </a:spcAft>
            <a:buNone/>
          </a:pPr>
          <a:endParaRPr lang="en-US" sz="2700" kern="1200" dirty="0"/>
        </a:p>
      </dsp:txBody>
      <dsp:txXfrm rot="-5400000">
        <a:off x="3557309" y="1289217"/>
        <a:ext cx="2435898" cy="3940582"/>
      </dsp:txXfrm>
    </dsp:sp>
    <dsp:sp modelId="{025C307D-274E-9349-A1A2-22EF7FAB0A0B}">
      <dsp:nvSpPr>
        <dsp:cNvPr id="0" name=""/>
        <dsp:cNvSpPr/>
      </dsp:nvSpPr>
      <dsp:spPr>
        <a:xfrm>
          <a:off x="2160292" y="0"/>
          <a:ext cx="2677222" cy="2677092"/>
        </a:xfrm>
        <a:prstGeom prst="circularArrow">
          <a:avLst>
            <a:gd name="adj1" fmla="val 12500"/>
            <a:gd name="adj2" fmla="val 1142322"/>
            <a:gd name="adj3" fmla="val 20457678"/>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13CA24-A446-BD40-B21A-36F643EA093E}">
      <dsp:nvSpPr>
        <dsp:cNvPr id="0" name=""/>
        <dsp:cNvSpPr/>
      </dsp:nvSpPr>
      <dsp:spPr>
        <a:xfrm rot="10800000">
          <a:off x="2160292" y="3841272"/>
          <a:ext cx="2677222" cy="2677092"/>
        </a:xfrm>
        <a:prstGeom prst="circularArrow">
          <a:avLst>
            <a:gd name="adj1" fmla="val 12500"/>
            <a:gd name="adj2" fmla="val 1142322"/>
            <a:gd name="adj3" fmla="val 20457678"/>
            <a:gd name="adj4" fmla="val 10800000"/>
            <a:gd name="adj5" fmla="val 12500"/>
          </a:avLst>
        </a:prstGeom>
        <a:gradFill rotWithShape="0">
          <a:gsLst>
            <a:gs pos="0">
              <a:schemeClr val="accent2">
                <a:hueOff val="-5936795"/>
                <a:satOff val="0"/>
                <a:lumOff val="-24118"/>
                <a:alphaOff val="0"/>
                <a:satMod val="103000"/>
                <a:lumMod val="102000"/>
                <a:tint val="94000"/>
              </a:schemeClr>
            </a:gs>
            <a:gs pos="50000">
              <a:schemeClr val="accent2">
                <a:hueOff val="-5936795"/>
                <a:satOff val="0"/>
                <a:lumOff val="-24118"/>
                <a:alphaOff val="0"/>
                <a:satMod val="110000"/>
                <a:lumMod val="100000"/>
                <a:shade val="100000"/>
              </a:schemeClr>
            </a:gs>
            <a:gs pos="100000">
              <a:schemeClr val="accent2">
                <a:hueOff val="-5936795"/>
                <a:satOff val="0"/>
                <a:lumOff val="-241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41409-D8A6-2F4B-845C-F4F0D5AFFE79}"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A80FA-6451-EC46-8325-642D8FAAB97B}" type="slidenum">
              <a:rPr lang="en-US" smtClean="0"/>
              <a:t>‹#›</a:t>
            </a:fld>
            <a:endParaRPr lang="en-US"/>
          </a:p>
        </p:txBody>
      </p:sp>
    </p:spTree>
    <p:extLst>
      <p:ext uri="{BB962C8B-B14F-4D97-AF65-F5344CB8AC3E}">
        <p14:creationId xmlns:p14="http://schemas.microsoft.com/office/powerpoint/2010/main" val="350199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o5OnF3sg0c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Welcome back to this series of lectures entitled “ The Quest for Genuine Freedom: In Defense of Kierkegaard’s Upbuilding of Faith and the Unity of Temporality and Eternity. This is the third of four lectures. Today we have ONE small discussion group covering Kierkegaard’s Original Synthesis and Selfhood, in which you will converse with your neighbors in class about our journey through time and eternity with the “father of existentialism”, Søren Kierkegaard (1813-1855) in philosophy. As mentioned last week, we will then re-convene in our large group to discuss what we addressed in our small group discussions. As always, feel free to ask questions and provide commentary as we move through the content. Questions and comments are always welcome after class as well!</a:t>
            </a:r>
          </a:p>
        </p:txBody>
      </p:sp>
      <p:sp>
        <p:nvSpPr>
          <p:cNvPr id="4" name="Slide Number Placeholder 3"/>
          <p:cNvSpPr>
            <a:spLocks noGrp="1"/>
          </p:cNvSpPr>
          <p:nvPr>
            <p:ph type="sldNum" sz="quarter" idx="5"/>
          </p:nvPr>
        </p:nvSpPr>
        <p:spPr/>
        <p:txBody>
          <a:bodyPr/>
          <a:lstStyle/>
          <a:p>
            <a:fld id="{4C4A80FA-6451-EC46-8325-642D8FAAB97B}" type="slidenum">
              <a:rPr lang="en-US" smtClean="0"/>
              <a:t>1</a:t>
            </a:fld>
            <a:endParaRPr lang="en-US"/>
          </a:p>
        </p:txBody>
      </p:sp>
    </p:spTree>
    <p:extLst>
      <p:ext uri="{BB962C8B-B14F-4D97-AF65-F5344CB8AC3E}">
        <p14:creationId xmlns:p14="http://schemas.microsoft.com/office/powerpoint/2010/main" val="176985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50"/>
            <a:ext cx="5486400" cy="2748395"/>
          </a:xfrm>
        </p:spPr>
        <p:txBody>
          <a:bodyPr/>
          <a:lstStyle/>
          <a:p>
            <a:r>
              <a:rPr lang="en-US" dirty="0"/>
              <a:t>So, as a large group discussion let’s tackle some existential questions. </a:t>
            </a:r>
          </a:p>
          <a:p>
            <a:endParaRPr lang="en-US" dirty="0"/>
          </a:p>
          <a:p>
            <a:pPr>
              <a:buFont typeface="Wingdings" pitchFamily="2" charset="2"/>
              <a:buChar char="v"/>
            </a:pPr>
            <a:r>
              <a:rPr lang="en-US" sz="1200" dirty="0"/>
              <a:t> How does one “stand before God” from within? What does one say to God or one’s higher power; Universal Truth, or Intelligent Designer?</a:t>
            </a:r>
          </a:p>
          <a:p>
            <a:pPr>
              <a:buFont typeface="Wingdings" pitchFamily="2" charset="2"/>
              <a:buChar char="v"/>
            </a:pPr>
            <a:endParaRPr lang="en-US" sz="1200" dirty="0"/>
          </a:p>
          <a:p>
            <a:pPr>
              <a:buFont typeface="Wingdings" pitchFamily="2" charset="2"/>
              <a:buChar char="v"/>
            </a:pPr>
            <a:r>
              <a:rPr lang="en-US" sz="1200" dirty="0"/>
              <a:t> If one knows oneself in relation to God (the higher self-God relationship relating to the self-self relationship, which is a constant oscillation relating itself to the relation’s relation), how does one move from possibility to actuality when taking “the leap of faith” to repair the misrelation of the aspect of the synthesis which is producing despair in the concrete world (“Here”)? Can you give me a concrete example in your own life?</a:t>
            </a:r>
          </a:p>
          <a:p>
            <a:endParaRPr lang="en-US" sz="1200" dirty="0"/>
          </a:p>
          <a:p>
            <a:pPr>
              <a:buFont typeface="Wingdings" pitchFamily="2" charset="2"/>
              <a:buChar char="v"/>
            </a:pPr>
            <a:r>
              <a:rPr lang="en-US" sz="1200" dirty="0"/>
              <a:t> When taking “the leap of faith”, how does one let go of all the attachments to despair that arise in the often-longstanding misrelation that has been plaguing the individual without their knowledge?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4A80FA-6451-EC46-8325-642D8FAAB97B}" type="slidenum">
              <a:rPr lang="en-US" smtClean="0"/>
              <a:t>10</a:t>
            </a:fld>
            <a:endParaRPr lang="en-US"/>
          </a:p>
        </p:txBody>
      </p:sp>
    </p:spTree>
    <p:extLst>
      <p:ext uri="{BB962C8B-B14F-4D97-AF65-F5344CB8AC3E}">
        <p14:creationId xmlns:p14="http://schemas.microsoft.com/office/powerpoint/2010/main" val="167452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87325"/>
            <a:ext cx="5486400" cy="3086100"/>
          </a:xfrm>
        </p:spPr>
        <p:txBody>
          <a:bodyPr/>
          <a:lstStyle/>
          <a:p>
            <a:endParaRPr lang="en-US"/>
          </a:p>
        </p:txBody>
      </p:sp>
      <p:sp>
        <p:nvSpPr>
          <p:cNvPr id="3" name="Notes Placeholder 2"/>
          <p:cNvSpPr>
            <a:spLocks noGrp="1"/>
          </p:cNvSpPr>
          <p:nvPr>
            <p:ph type="body" idx="1"/>
          </p:nvPr>
        </p:nvSpPr>
        <p:spPr>
          <a:xfrm>
            <a:off x="713308" y="3443548"/>
            <a:ext cx="5486400" cy="26665150"/>
          </a:xfrm>
        </p:spPr>
        <p:txBody>
          <a:bodyPr/>
          <a:lstStyle/>
          <a:p>
            <a:r>
              <a:rPr lang="en-US" dirty="0"/>
              <a:t>Drawing on Kierkegaard’s notion of despair, one twentieth century existentialist stated:: </a:t>
            </a:r>
            <a:r>
              <a:rPr lang="en-US" sz="1200" kern="1200" dirty="0">
                <a:solidFill>
                  <a:schemeClr val="tx1"/>
                </a:solidFill>
                <a:effectLst/>
                <a:latin typeface="+mn-lt"/>
                <a:ea typeface="+mn-ea"/>
                <a:cs typeface="+mn-cs"/>
              </a:rPr>
              <a:t>“[D]espair leads straight to totalitarianism which is based on the meaninglessness of life and the nonexistence of the person”. Indeed, by the time of Hitler’s </a:t>
            </a:r>
            <a:r>
              <a:rPr lang="en-US" sz="1200" i="1" kern="1200" dirty="0">
                <a:solidFill>
                  <a:schemeClr val="tx1"/>
                </a:solidFill>
                <a:effectLst/>
                <a:latin typeface="+mn-lt"/>
                <a:ea typeface="+mn-ea"/>
                <a:cs typeface="+mn-cs"/>
              </a:rPr>
              <a:t>Third Reich</a:t>
            </a:r>
            <a:r>
              <a:rPr lang="en-US" sz="1200" kern="1200" dirty="0">
                <a:solidFill>
                  <a:schemeClr val="tx1"/>
                </a:solidFill>
                <a:effectLst/>
                <a:latin typeface="+mn-lt"/>
                <a:ea typeface="+mn-ea"/>
                <a:cs typeface="+mn-cs"/>
              </a:rPr>
              <a:t>, despair had become the essence of life, a “Nazi glorification of self-immolation” as the only act that can make man exist meaningfully. Both Sartre and de Beauvoir were heavily invested in confronting and bringing to the surface these nihilistic characters around the time of the Second World War, a “hat’s off” to their approach. In other words, they were seeking meaning in a meaningless world, even though Sartre eventually came to the conclusion that “Man is a useless passion”</a:t>
            </a:r>
          </a:p>
          <a:p>
            <a:endParaRPr lang="en-US" dirty="0"/>
          </a:p>
          <a:p>
            <a:pPr fontAlgn="t"/>
            <a:r>
              <a:rPr lang="en-US" dirty="0"/>
              <a:t>What he meant by this: </a:t>
            </a:r>
          </a:p>
          <a:p>
            <a:pPr fontAlgn="t"/>
            <a:endParaRPr lang="en-US" dirty="0"/>
          </a:p>
          <a:p>
            <a:pPr fontAlgn="t"/>
            <a:r>
              <a:rPr lang="en-US" dirty="0"/>
              <a:t>Existentialism Focus: </a:t>
            </a:r>
          </a:p>
          <a:p>
            <a:pPr fontAlgn="t"/>
            <a:endParaRPr lang="en-US" dirty="0"/>
          </a:p>
          <a:p>
            <a:pPr fontAlgn="t"/>
            <a:r>
              <a:rPr lang="en-US" dirty="0"/>
              <a:t>Sartre emphasizes the absurdity of human existence without inherent meaning. Freedom is the insistence on a total separation between man and God, creating the absolute disjunction” Either there is a God and man is not free, or there is no God, and man is free (Carpenter, 1966, p.82). Yet,  this is an artificial antithesis between being dependent  and being free based on the erroneous assumption that to receive is incompatible with being free (ibid, p. 83). This notion of man’s radical freedom for Sartre states that with the death of God, He [man] has no choice left but to create, “with the surpassing creativity of the Creator”, yet he has nothing to fall back on; he is abandoned; he is free to make of himself what he will; a “dreadful freedom” […]”condemned to be free” (ibid.).</a:t>
            </a:r>
          </a:p>
          <a:p>
            <a:pPr fontAlgn="t"/>
            <a:endParaRPr lang="en-US" dirty="0"/>
          </a:p>
          <a:p>
            <a:pPr fontAlgn="t"/>
            <a:r>
              <a:rPr lang="en-US" dirty="0"/>
              <a:t>Sartre’s doctrine is fundamentally nihilistic; even with authentic existence as something of value, man’s entire responsibility for his actions.</a:t>
            </a:r>
          </a:p>
          <a:p>
            <a:pPr fontAlgn="t"/>
            <a:endParaRPr lang="en-US" dirty="0"/>
          </a:p>
          <a:p>
            <a:pPr fontAlgn="t"/>
            <a:r>
              <a:rPr lang="en-US" dirty="0"/>
              <a:t>Freedom and Responsibility: </a:t>
            </a:r>
          </a:p>
          <a:p>
            <a:pPr fontAlgn="t"/>
            <a:endParaRPr lang="en-US" dirty="0"/>
          </a:p>
          <a:p>
            <a:pPr fontAlgn="t"/>
            <a:r>
              <a:rPr lang="en-US" dirty="0"/>
              <a:t>Humans are free to create their own essence, but this freedom can feel burdensome. Without freedom I cannot choose, and because I have freedom, I have no choice but to choose! Yet for de Beauvoir, as we will see, by exercising my original freedom, a freedom that flows from my </a:t>
            </a:r>
            <a:r>
              <a:rPr lang="en-US" b="1" dirty="0"/>
              <a:t>ontological status as a for-itself </a:t>
            </a:r>
            <a:r>
              <a:rPr lang="en-US" dirty="0"/>
              <a:t>(Ontological means relating to the branch of metaphysics dealing with the nature of being), I open myself up to the possibility of choosing wrongly. To understand how I can choose wrongly in the absence of objective values that could provide an absolute standard from distinguishing right from wrong choices is to understand why the exercise of freedom is always an ethical act.</a:t>
            </a:r>
          </a:p>
          <a:p>
            <a:pPr fontAlgn="t"/>
            <a:endParaRPr lang="en-US" dirty="0"/>
          </a:p>
          <a:p>
            <a:pPr fontAlgn="t"/>
            <a:r>
              <a:rPr lang="en-US" dirty="0">
                <a:highlight>
                  <a:srgbClr val="FFFF00"/>
                </a:highlight>
              </a:rPr>
              <a:t>Passion as a Struggle: </a:t>
            </a:r>
          </a:p>
          <a:p>
            <a:pPr fontAlgn="t"/>
            <a:endParaRPr lang="en-US" dirty="0">
              <a:highlight>
                <a:srgbClr val="FFFF00"/>
              </a:highlight>
            </a:endParaRPr>
          </a:p>
          <a:p>
            <a:pPr fontAlgn="t"/>
            <a:r>
              <a:rPr lang="en-US" dirty="0">
                <a:highlight>
                  <a:srgbClr val="FFFF00"/>
                </a:highlight>
              </a:rPr>
              <a:t>The term "useless passion" reflects the struggle for purpose in a seemingly indifferent universe.</a:t>
            </a:r>
          </a:p>
          <a:p>
            <a:pPr fontAlgn="t"/>
            <a:endParaRPr lang="en-US" dirty="0">
              <a:highlight>
                <a:srgbClr val="FFFF00"/>
              </a:highlight>
            </a:endParaRPr>
          </a:p>
          <a:p>
            <a:pPr fontAlgn="t"/>
            <a:r>
              <a:rPr lang="en-US" dirty="0">
                <a:highlight>
                  <a:srgbClr val="FFFF00"/>
                </a:highlight>
              </a:rPr>
              <a:t>Sartre maintained that human behaviour is based on this fundamental and indefeasible desire to be God, but the structure of human consciousness ensures that the desire  (and the notion of God) is contradictory,… </a:t>
            </a:r>
          </a:p>
          <a:p>
            <a:pPr fontAlgn="t"/>
            <a:endParaRPr lang="en-US" dirty="0">
              <a:highlight>
                <a:srgbClr val="FFFF00"/>
              </a:highlight>
            </a:endParaRPr>
          </a:p>
          <a:p>
            <a:pPr fontAlgn="t"/>
            <a:r>
              <a:rPr lang="en-US" dirty="0">
                <a:highlight>
                  <a:srgbClr val="FFFF00"/>
                </a:highlight>
              </a:rPr>
              <a:t>Being God is, of course, a very different goal from being placed in God’s hands, as Kierkegaard maintained.</a:t>
            </a:r>
          </a:p>
          <a:p>
            <a:pPr fontAlgn="t"/>
            <a:endParaRPr lang="en-US" dirty="0">
              <a:highlight>
                <a:srgbClr val="FFFF00"/>
              </a:highlight>
            </a:endParaRPr>
          </a:p>
          <a:p>
            <a:pPr fontAlgn="t"/>
            <a:r>
              <a:rPr lang="en-US" dirty="0"/>
              <a:t>Desiring to be God, the being-for-</a:t>
            </a:r>
            <a:r>
              <a:rPr lang="en-US" dirty="0" err="1"/>
              <a:t>itself’s</a:t>
            </a:r>
            <a:r>
              <a:rPr lang="en-US" dirty="0"/>
              <a:t> futile attempt to be re-absorbed by the being-in-itself leads to entrapment within the anguish and failure of this movement outward. Daily we choose freedom, whether given to us by God as free will or as originating as the dance of freedom and necessity, a cause-and-effect chain of events.</a:t>
            </a:r>
          </a:p>
          <a:p>
            <a:pPr fontAlgn="t"/>
            <a:endParaRPr lang="en-US" dirty="0">
              <a:highlight>
                <a:srgbClr val="FFFF00"/>
              </a:highlight>
            </a:endParaRPr>
          </a:p>
          <a:p>
            <a:pPr fontAlgn="t"/>
            <a:r>
              <a:rPr lang="en-US" dirty="0"/>
              <a:t>Rejection of Predefined Roles: </a:t>
            </a:r>
          </a:p>
          <a:p>
            <a:pPr fontAlgn="t"/>
            <a:endParaRPr lang="en-US" dirty="0"/>
          </a:p>
          <a:p>
            <a:pPr fontAlgn="t"/>
            <a:r>
              <a:rPr lang="en-US" dirty="0"/>
              <a:t>Sartre argues against societal roles, suggesting they limit individual freedom and authenticity.</a:t>
            </a:r>
          </a:p>
          <a:p>
            <a:pPr fontAlgn="t"/>
            <a:endParaRPr lang="en-US" dirty="0"/>
          </a:p>
          <a:p>
            <a:pPr fontAlgn="t"/>
            <a:r>
              <a:rPr lang="en-US" dirty="0"/>
              <a:t>Emotional Experience: </a:t>
            </a:r>
          </a:p>
          <a:p>
            <a:pPr fontAlgn="t"/>
            <a:endParaRPr lang="en-US" dirty="0"/>
          </a:p>
          <a:p>
            <a:pPr fontAlgn="t"/>
            <a:r>
              <a:rPr lang="en-US" dirty="0"/>
              <a:t>The phrase highlights the emotional turmoil and existential angst that accompany human life.</a:t>
            </a:r>
          </a:p>
          <a:p>
            <a:pPr fontAlgn="t"/>
            <a:endParaRPr lang="en-US" dirty="0"/>
          </a:p>
          <a:p>
            <a:pPr fontAlgn="t"/>
            <a:r>
              <a:rPr lang="en-US" dirty="0">
                <a:highlight>
                  <a:srgbClr val="FFFF00"/>
                </a:highlight>
              </a:rPr>
              <a:t>Search for Meaning: </a:t>
            </a:r>
          </a:p>
          <a:p>
            <a:pPr fontAlgn="t"/>
            <a:endParaRPr lang="en-US" dirty="0">
              <a:highlight>
                <a:srgbClr val="FFFF00"/>
              </a:highlight>
            </a:endParaRPr>
          </a:p>
          <a:p>
            <a:pPr fontAlgn="t"/>
            <a:r>
              <a:rPr lang="en-US" dirty="0">
                <a:highlight>
                  <a:srgbClr val="FFFF00"/>
                </a:highlight>
              </a:rPr>
              <a:t>Ultimately, it underscores the human quest for meaning in a world that offers none inherently.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shift from rational universal representationalism and scientific objectivity to the emotive, affective, subjective introspection which accompanied phenomenology, twentieth century existentialists like Sartre and de Beauvoir focused on the erosion of cultural values, the </a:t>
            </a:r>
            <a:r>
              <a:rPr lang="en-US" sz="1200" i="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of humans over intellectual concerns. Values of the individual and of society are reflected in personal and societal behavior, and behavior reflects these values back in a circuit of selfness, the movement of the transcendent ego.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Kierkegaard’s reflexivity approach was taken up by twentieth century existentialists, yet their assumption leaves OUT the possibility that the self could have been established by something else, namely God. Further, God, who “made man this relation, as it were,  lets go of it; that is, from the relation’s relating to itself […] and here lies “the accountability under which all despair is, every moment, what it is” . Herein lies the tension: the viewpoint that man is only finitude and mortal, his freedom ossified into the facticity of the past in a moment-to-moment war between present and future. As stated before, for Sartre, de Beauvoir, and other existentialist atheists of the twentieth century, freedom always originates in the self as it transcends itself towards the world, </a:t>
            </a:r>
            <a:r>
              <a:rPr lang="en-US" sz="1200" i="1" kern="1200" dirty="0">
                <a:solidFill>
                  <a:schemeClr val="tx1"/>
                </a:solidFill>
                <a:effectLst/>
                <a:latin typeface="+mn-lt"/>
                <a:ea typeface="+mn-ea"/>
                <a:cs typeface="+mn-cs"/>
              </a:rPr>
              <a:t>yet there is nothing beyond that self which gives this freedom meaning</a:t>
            </a:r>
            <a:r>
              <a:rPr lang="en-US" sz="1200" kern="1200" dirty="0">
                <a:solidFill>
                  <a:schemeClr val="tx1"/>
                </a:solidFill>
                <a:effectLst/>
                <a:latin typeface="+mn-lt"/>
                <a:ea typeface="+mn-ea"/>
                <a:cs typeface="+mn-cs"/>
              </a:rPr>
              <a:t>. Ibid.,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rationalized, disenchanted, systematized (secular) realm, knowing oneself in relation to God is even more imperative. Yet, it is this alienation from self in the “shock of modernity” which led twentieth century existentialists like Sartre and de Beauvoir to </a:t>
            </a:r>
            <a:r>
              <a:rPr lang="en-US" sz="1200" kern="1200" dirty="0">
                <a:effectLst/>
                <a:highlight>
                  <a:srgbClr val="FFFF00"/>
                </a:highlight>
                <a:latin typeface="+mn-lt"/>
                <a:ea typeface="+mn-ea"/>
                <a:cs typeface="+mn-cs"/>
              </a:rPr>
              <a:t>tend towards an externalizing self, one which transcends itself into its being-for-others, though often through acts of bad faith.</a:t>
            </a: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DO YOU SUPPOSE BAD FAITH REFERS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BAD FAITH, WE TELL OURSELVES A LIE WHEN WE WANT TO AVOID RESPONSIBILIITY.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en-US" dirty="0"/>
              <a:t>Bad faith (mauvaise foi) is a form of self-deception or lying to oneself.</a:t>
            </a:r>
          </a:p>
          <a:p>
            <a:pPr fontAlgn="t"/>
            <a:endParaRPr lang="en-US" dirty="0"/>
          </a:p>
          <a:p>
            <a:pPr marL="171450" indent="-171450" fontAlgn="t">
              <a:buFont typeface="Arial" panose="020B0604020202020204" pitchFamily="34" charset="0"/>
              <a:buChar char="•"/>
            </a:pPr>
            <a:r>
              <a:rPr lang="en-US" dirty="0"/>
              <a:t>It involves denying one's own freedom and responsibility by adopting false identities.</a:t>
            </a:r>
          </a:p>
          <a:p>
            <a:pPr fontAlgn="t"/>
            <a:endParaRPr lang="en-US" dirty="0"/>
          </a:p>
          <a:p>
            <a:pPr marL="171450" indent="-171450" fontAlgn="t">
              <a:buFont typeface="Arial" panose="020B0604020202020204" pitchFamily="34" charset="0"/>
              <a:buChar char="•"/>
            </a:pPr>
            <a:r>
              <a:rPr lang="en-US" dirty="0"/>
              <a:t>Individuals in bad faith often conform to societal roles to escape existential anxiety.</a:t>
            </a:r>
          </a:p>
          <a:p>
            <a:pPr fontAlgn="t"/>
            <a:endParaRPr lang="en-US" dirty="0"/>
          </a:p>
          <a:p>
            <a:pPr marL="171450" indent="-171450" fontAlgn="t">
              <a:buFont typeface="Arial" panose="020B0604020202020204" pitchFamily="34" charset="0"/>
              <a:buChar char="•"/>
            </a:pPr>
            <a:r>
              <a:rPr lang="en-US" dirty="0"/>
              <a:t>Sartre illustrates bad faith through the example of a waiter who overly identifies with his role. (</a:t>
            </a:r>
            <a:r>
              <a:rPr lang="en-US" i="1" dirty="0"/>
              <a:t>Being and Nothingness)</a:t>
            </a:r>
          </a:p>
          <a:p>
            <a:pPr marL="171450" indent="-171450" fontAlgn="t">
              <a:buFont typeface="Arial" panose="020B0604020202020204" pitchFamily="34" charset="0"/>
              <a:buChar char="•"/>
            </a:pPr>
            <a:endParaRPr lang="en-US" i="1" dirty="0"/>
          </a:p>
          <a:p>
            <a:pPr marL="171450" indent="-171450" fontAlgn="t">
              <a:buFont typeface="Arial" panose="020B0604020202020204" pitchFamily="34" charset="0"/>
              <a:buChar char="•"/>
            </a:pPr>
            <a:r>
              <a:rPr lang="en-US" b="1" dirty="0"/>
              <a:t>He also gives an example of a woman on a date in the date’s car (“making out in the back seat of the car” era whose partner wants to have relations with her/is seducing her and she allows it to go forward even though in her mind she does not want to go forward with it – yikes!) She let’s the expectations of her partner/date/seducer overwhelm and take away her authentic self, in fear of judgement by societal norms (the woman is expected to “put out” if she goes on a date like this! Again, YIKES!</a:t>
            </a:r>
          </a:p>
          <a:p>
            <a:pPr fontAlgn="t"/>
            <a:endParaRPr lang="en-US" dirty="0"/>
          </a:p>
          <a:p>
            <a:pPr marL="171450" indent="-171450" fontAlgn="t">
              <a:buFont typeface="Arial" panose="020B0604020202020204" pitchFamily="34" charset="0"/>
              <a:buChar char="•"/>
            </a:pPr>
            <a:r>
              <a:rPr lang="en-US" dirty="0"/>
              <a:t>It reflects a conflict between one's authentic self and the roles imposed by society.</a:t>
            </a:r>
          </a:p>
          <a:p>
            <a:pPr fontAlgn="t"/>
            <a:r>
              <a:rPr lang="en-US" dirty="0"/>
              <a:t>Overcoming bad faith requires embracing one's freedom and the weight of personal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the Sartrean and de Beauvoirian idea that existence precedes essence is in sharp contrast to Kierkegaard’s notion of self as spirit, and this also makes apparent the distinction between inward and outward approaches to the existentialist notion of freedom and responsibility to others. </a:t>
            </a:r>
            <a:r>
              <a:rPr lang="en-US" sz="1200" kern="1200" dirty="0">
                <a:solidFill>
                  <a:schemeClr val="tx1"/>
                </a:solidFill>
                <a:effectLst/>
                <a:highlight>
                  <a:srgbClr val="FFFF00"/>
                </a:highlight>
                <a:latin typeface="+mn-lt"/>
                <a:ea typeface="+mn-ea"/>
                <a:cs typeface="+mn-cs"/>
              </a:rPr>
              <a:t>THIS IS THE MEANING OF THE FOR-ITSELF, WHICH IS CONTRASTED TO THE IN-ITSELF FOR SARTRE AND DE BEAUVOIR.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fontAlgn="t"/>
            <a:r>
              <a:rPr lang="en-US" b="1" dirty="0"/>
              <a:t>Definition</a:t>
            </a:r>
            <a:r>
              <a:rPr lang="en-US" dirty="0"/>
              <a:t>: "Being-for-itself" refers to conscious existence, characterized by self-awareness and freedom.</a:t>
            </a:r>
          </a:p>
          <a:p>
            <a:pPr fontAlgn="t"/>
            <a:endParaRPr lang="en-US" dirty="0"/>
          </a:p>
          <a:p>
            <a:pPr fontAlgn="t"/>
            <a:r>
              <a:rPr lang="en-US" b="1" dirty="0"/>
              <a:t>Contrast with Being-in-itself</a:t>
            </a:r>
            <a:r>
              <a:rPr lang="en-US" dirty="0"/>
              <a:t>: It is contrasted with "being-in-itself," which describes non-conscious objects that lack self-awareness.</a:t>
            </a:r>
          </a:p>
          <a:p>
            <a:pPr fontAlgn="t"/>
            <a:endParaRPr lang="en-US" dirty="0"/>
          </a:p>
          <a:p>
            <a:pPr fontAlgn="t"/>
            <a:r>
              <a:rPr lang="en-US" b="1" dirty="0"/>
              <a:t>Existential Freedom</a:t>
            </a:r>
            <a:r>
              <a:rPr lang="en-US" dirty="0"/>
              <a:t>: It emphasizes the idea that individuals create their own essence through choices and actions.</a:t>
            </a:r>
          </a:p>
          <a:p>
            <a:pPr fontAlgn="t"/>
            <a:endParaRPr lang="en-US" dirty="0"/>
          </a:p>
          <a:p>
            <a:pPr fontAlgn="t"/>
            <a:r>
              <a:rPr lang="en-US" b="1" dirty="0"/>
              <a:t>Subjectivity</a:t>
            </a:r>
            <a:r>
              <a:rPr lang="en-US" dirty="0"/>
              <a:t>: "Being-for-itself" highlights the subjective experience of existence, where individuals define their own meaning.</a:t>
            </a:r>
          </a:p>
          <a:p>
            <a:pPr fontAlgn="t"/>
            <a:endParaRPr lang="en-US" dirty="0"/>
          </a:p>
          <a:p>
            <a:pPr fontAlgn="t"/>
            <a:r>
              <a:rPr lang="en-US" b="1" dirty="0"/>
              <a:t>Responsibility</a:t>
            </a:r>
            <a:r>
              <a:rPr lang="en-US" dirty="0"/>
              <a:t>: It entails a profound sense of responsibility for one's actions, as individuals shape their own lives.</a:t>
            </a:r>
          </a:p>
          <a:p>
            <a:pPr fontAlgn="t"/>
            <a:endParaRPr lang="en-US" dirty="0"/>
          </a:p>
          <a:p>
            <a:pPr fontAlgn="t"/>
            <a:r>
              <a:rPr lang="en-US" b="1" dirty="0"/>
              <a:t>Absurdity:</a:t>
            </a:r>
            <a:r>
              <a:rPr lang="en-US" dirty="0"/>
              <a:t> Sartre suggests that life is inherently absurd, and it is up to individuals to find purpose within that absurdity.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Sartre and de Beauvoir will challenge this paradox through ideas of responsibility as shouldered completely by finite man.</a:t>
            </a:r>
            <a:r>
              <a:rPr lang="en-US" b="1"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For Sartre, “freedom has no foundation, becomes nihilistic, merely a flight from nothingness to nothingness”, </a:t>
            </a:r>
            <a:r>
              <a:rPr lang="en-US" sz="1200" kern="1200" dirty="0">
                <a:solidFill>
                  <a:schemeClr val="tx1"/>
                </a:solidFill>
                <a:effectLst/>
                <a:latin typeface="+mn-lt"/>
                <a:ea typeface="+mn-ea"/>
                <a:cs typeface="+mn-cs"/>
              </a:rPr>
              <a:t>Carpenter, 1966, 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47826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So, one more time, as a large group let us discuss this challenge to Kierkegaard’s Original Synthesis and the Inward Journey to God.</a:t>
            </a:r>
          </a:p>
          <a:p>
            <a:endParaRPr lang="en-US" dirty="0"/>
          </a:p>
          <a:p>
            <a:pPr>
              <a:buFont typeface="Wingdings" pitchFamily="2" charset="2"/>
              <a:buChar char="v"/>
            </a:pPr>
            <a:r>
              <a:rPr lang="en-US" sz="1200" dirty="0"/>
              <a:t>What is the most significant aspect of Sartre and De Beauvoir’s challenge to Kierkegaard’s “Original Synthesis”? </a:t>
            </a:r>
          </a:p>
          <a:p>
            <a:endParaRPr lang="en-US" sz="1200" dirty="0"/>
          </a:p>
          <a:p>
            <a:pPr>
              <a:buFont typeface="Wingdings" pitchFamily="2" charset="2"/>
              <a:buChar char="v"/>
            </a:pPr>
            <a:r>
              <a:rPr lang="en-US" sz="1200" dirty="0"/>
              <a:t>What is the most significant aspect of their challenge to Kierkegaard’s inward Journey to God?</a:t>
            </a:r>
          </a:p>
          <a:p>
            <a:pPr>
              <a:buFont typeface="Wingdings" pitchFamily="2" charset="2"/>
              <a:buChar char="v"/>
            </a:pPr>
            <a:endParaRPr lang="en-US" sz="1200" dirty="0"/>
          </a:p>
          <a:p>
            <a:pPr>
              <a:buFont typeface="Wingdings" pitchFamily="2" charset="2"/>
              <a:buChar char="v"/>
            </a:pPr>
            <a:r>
              <a:rPr lang="en-US" sz="1200" dirty="0"/>
              <a:t> Does their idea of the Synthesis work without God?</a:t>
            </a:r>
          </a:p>
          <a:p>
            <a:endParaRPr lang="en-US" sz="1200" dirty="0"/>
          </a:p>
          <a:p>
            <a:pPr>
              <a:buFont typeface="Wingdings" pitchFamily="2" charset="2"/>
              <a:buChar char="v"/>
            </a:pPr>
            <a:r>
              <a:rPr lang="en-US" sz="1200" dirty="0"/>
              <a:t>Can the Being-for-Itself make meaning out of life without God in the movement of the transcendent ego? Why or why not?</a:t>
            </a:r>
          </a:p>
          <a:p>
            <a:endParaRPr lang="en-US" sz="1200" dirty="0"/>
          </a:p>
          <a:p>
            <a:pPr>
              <a:buFont typeface="Wingdings" pitchFamily="2" charset="2"/>
              <a:buChar char="v"/>
            </a:pPr>
            <a:r>
              <a:rPr lang="en-US" sz="1200" dirty="0"/>
              <a:t>Which approach are you most attracted to and WHY? Kierkegaard's or Sartre and de Beauvoir's?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4A80FA-6451-EC46-8325-642D8FAAB97B}" type="slidenum">
              <a:rPr lang="en-US" smtClean="0"/>
              <a:t>12</a:t>
            </a:fld>
            <a:endParaRPr lang="en-US"/>
          </a:p>
        </p:txBody>
      </p:sp>
    </p:spTree>
    <p:extLst>
      <p:ext uri="{BB962C8B-B14F-4D97-AF65-F5344CB8AC3E}">
        <p14:creationId xmlns:p14="http://schemas.microsoft.com/office/powerpoint/2010/main" val="3645541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6538"/>
            <a:ext cx="5486400" cy="3086100"/>
          </a:xfrm>
        </p:spPr>
        <p:txBody>
          <a:bodyPr/>
          <a:lstStyle/>
          <a:p>
            <a:endParaRPr lang="en-US"/>
          </a:p>
        </p:txBody>
      </p:sp>
      <p:sp>
        <p:nvSpPr>
          <p:cNvPr id="3" name="Notes Placeholder 2"/>
          <p:cNvSpPr>
            <a:spLocks noGrp="1"/>
          </p:cNvSpPr>
          <p:nvPr>
            <p:ph type="body" idx="1"/>
          </p:nvPr>
        </p:nvSpPr>
        <p:spPr>
          <a:xfrm>
            <a:off x="685800" y="3477831"/>
            <a:ext cx="5486400" cy="17885878"/>
          </a:xfrm>
        </p:spPr>
        <p:txBody>
          <a:bodyPr/>
          <a:lstStyle/>
          <a:p>
            <a:pPr fontAlgn="t"/>
            <a:r>
              <a:rPr lang="en-US" sz="1200" b="0" i="0" kern="1200" dirty="0">
                <a:solidFill>
                  <a:schemeClr val="tx1"/>
                </a:solidFill>
                <a:effectLst/>
                <a:latin typeface="+mn-lt"/>
                <a:ea typeface="+mn-ea"/>
                <a:cs typeface="+mn-cs"/>
              </a:rPr>
              <a:t>In </a:t>
            </a:r>
            <a:r>
              <a:rPr lang="en-US" dirty="0"/>
              <a:t>her book, "L'éthique de l'ambiguïté.”, </a:t>
            </a:r>
            <a:r>
              <a:rPr lang="en-US" i="1" dirty="0"/>
              <a:t>The Ethics of </a:t>
            </a:r>
            <a:r>
              <a:rPr lang="en-US" dirty="0"/>
              <a:t>Ambiguity (1947)</a:t>
            </a:r>
            <a:r>
              <a:rPr lang="en-US" sz="1200" b="0" i="0" kern="1200" dirty="0">
                <a:solidFill>
                  <a:schemeClr val="tx1"/>
                </a:solidFill>
                <a:effectLst/>
                <a:latin typeface="+mn-lt"/>
                <a:ea typeface="+mn-ea"/>
                <a:cs typeface="+mn-cs"/>
              </a:rPr>
              <a:t> Simone de Beauvoir further explored existentialist ethics and human freedom. It emphasizes the importance of ambiguity in moral decision-making as opposed to focus on the absurdity which Sartre embraced. The book remains highly influential in philosophical discussions today, especially existential discussions. It is a softer approach to existentialism, and the focus is the idea that the exercise of freedom is </a:t>
            </a:r>
            <a:r>
              <a:rPr lang="en-US" sz="1200" b="0" i="1" kern="1200" dirty="0">
                <a:solidFill>
                  <a:schemeClr val="tx1"/>
                </a:solidFill>
                <a:effectLst/>
                <a:latin typeface="+mn-lt"/>
                <a:ea typeface="+mn-ea"/>
                <a:cs typeface="+mn-cs"/>
              </a:rPr>
              <a:t>always </a:t>
            </a:r>
            <a:r>
              <a:rPr lang="en-US" sz="1200" b="0" kern="1200" dirty="0">
                <a:solidFill>
                  <a:schemeClr val="tx1"/>
                </a:solidFill>
                <a:effectLst/>
                <a:latin typeface="+mn-lt"/>
                <a:ea typeface="+mn-ea"/>
                <a:cs typeface="+mn-cs"/>
              </a:rPr>
              <a:t>an ethical act. </a:t>
            </a:r>
          </a:p>
          <a:p>
            <a:pPr fontAlgn="t"/>
            <a:endParaRPr lang="en-US" i="1" dirty="0"/>
          </a:p>
          <a:p>
            <a:pPr>
              <a:buFont typeface="Wingdings" pitchFamily="2" charset="2"/>
              <a:buChar char="v"/>
            </a:pPr>
            <a:r>
              <a:rPr lang="en-US" b="1" dirty="0"/>
              <a:t>“Freedom wills itself only by destining itself to an open future, by seeking to extend itself by means of the freedom of others</a:t>
            </a:r>
          </a:p>
          <a:p>
            <a:pPr>
              <a:buFont typeface="Wingdings" pitchFamily="2" charset="2"/>
              <a:buChar char="v"/>
            </a:pPr>
            <a:endParaRPr lang="en-US" b="1" dirty="0"/>
          </a:p>
          <a:p>
            <a:pPr>
              <a:buFont typeface="Wingdings" pitchFamily="2" charset="2"/>
              <a:buChar char="v"/>
            </a:pPr>
            <a:r>
              <a:rPr lang="en-US" b="1" dirty="0"/>
              <a:t>Like Sartre, de Beauvoir believes man is called to be a “friend of difficulties”, but she extends this notion to embracing and not evading the truths of life. Yet Kierkegaard’s “leap of faith” is the act of supreme courage, in my opinion, which leads others to take their own "leap of faith" from despair to hope and the comfort of a loving God's Grace as manifested in second person of the Trinity, Jesus the Christ.</a:t>
            </a:r>
          </a:p>
          <a:p>
            <a:pPr>
              <a:buFont typeface="Wingdings" pitchFamily="2" charset="2"/>
              <a:buChar char="v"/>
            </a:pPr>
            <a:endParaRPr lang="en-US" b="1" dirty="0"/>
          </a:p>
          <a:p>
            <a:pPr>
              <a:buFont typeface="Wingdings" pitchFamily="2" charset="2"/>
              <a:buChar char="v"/>
            </a:pPr>
            <a:r>
              <a:rPr lang="en-US" b="1" dirty="0"/>
              <a:t>So, returning to de Beauvoir's philosophy, extending one’s own freedom to the freedom of others is highly emphasized as well.  In ambiguity, there is no </a:t>
            </a:r>
            <a:r>
              <a:rPr lang="en-US" b="1" i="1" dirty="0"/>
              <a:t>fixed </a:t>
            </a:r>
            <a:r>
              <a:rPr lang="en-US" b="1" dirty="0"/>
              <a:t>meaning, thus the possibility of extending [the for-itself] to freedom becomes possible and within reach by recognizing this idea of the open future. ”. Yet, existence must be constantly won in this approach where ambiguity has no fixed meaning, and action must be lived in its truth, or consciousness of the antimonies which it involves (</a:t>
            </a:r>
            <a:r>
              <a:rPr lang="en-US" b="1" i="1" dirty="0"/>
              <a:t>Ethics, </a:t>
            </a:r>
            <a:r>
              <a:rPr lang="en-US" b="1" dirty="0"/>
              <a:t>p. 139)</a:t>
            </a:r>
          </a:p>
          <a:p>
            <a:pPr>
              <a:buFont typeface="Wingdings" pitchFamily="2" charset="2"/>
              <a:buChar char="v"/>
            </a:pPr>
            <a:endParaRPr lang="en-US" b="1" dirty="0"/>
          </a:p>
          <a:p>
            <a:pPr>
              <a:buFont typeface="Wingdings" pitchFamily="2" charset="2"/>
              <a:buChar char="v"/>
            </a:pPr>
            <a:r>
              <a:rPr lang="en-US" b="1" dirty="0"/>
              <a:t>While Sartre also embraced ambiguity, fundamentally defining man as that being whose being is not to be (from </a:t>
            </a:r>
            <a:r>
              <a:rPr lang="en-US" b="1" i="1" dirty="0"/>
              <a:t>Being and Nothingness</a:t>
            </a:r>
            <a:r>
              <a:rPr lang="en-US" b="1" dirty="0"/>
              <a:t>), and both subject and object-for-others, he also implies in his “Man is a useless passion” that man tries in vain to realize the synthesis of the for-oneself and the in-oneself (the absolute silence of the in-itself  (</a:t>
            </a:r>
            <a:r>
              <a:rPr lang="en-US" b="1" i="1" dirty="0"/>
              <a:t>Ethics of Ambiguity, </a:t>
            </a:r>
            <a:r>
              <a:rPr lang="en-US" b="1" dirty="0"/>
              <a:t>p. 127), to make himself God (Weiss, 2001, p. 9) Sartre also famously stated that “nothingness is at the heart of being”, for “it is because we lack being that we must create ourselves through free choices”. An interesting concept, but for de Beauvoir, to make myself a lack of being is indeed to make something out of nothing, which contradicts itself in an atheistic approach to being.</a:t>
            </a:r>
          </a:p>
          <a:p>
            <a:pPr>
              <a:buFont typeface="Wingdings" pitchFamily="2" charset="2"/>
              <a:buChar char="v"/>
            </a:pPr>
            <a:endParaRPr lang="en-US" b="1" dirty="0"/>
          </a:p>
          <a:p>
            <a:pPr>
              <a:buFont typeface="Wingdings" pitchFamily="2" charset="2"/>
              <a:buChar char="v"/>
            </a:pPr>
            <a:r>
              <a:rPr lang="en-US" b="1" dirty="0"/>
              <a:t>For de Beauvoir, the ambiguity of freedom is that it flees from itself (de Beauvoir, 2018, p.147) As “rational animal”, “thinking reed”, man escapes from his natural condition without, however, freeing himself from it. He is still a part of this world of which he is a consciousness, asserts himself as a pure internality against which no external power can take hold, and he also experiences himself as ”a thing crushed by the dark weight of other things” (</a:t>
            </a:r>
            <a:r>
              <a:rPr lang="en-US" b="1" i="1" dirty="0"/>
              <a:t>Ethics of Ambiguity, </a:t>
            </a:r>
            <a:r>
              <a:rPr lang="en-US" b="1" dirty="0"/>
              <a:t>2018, p. 5.)</a:t>
            </a:r>
          </a:p>
          <a:p>
            <a:endParaRPr lang="en-US" b="1" dirty="0"/>
          </a:p>
          <a:p>
            <a:pPr>
              <a:buFont typeface="Wingdings" pitchFamily="2" charset="2"/>
              <a:buChar char="v"/>
            </a:pPr>
            <a:r>
              <a:rPr lang="en-US" b="1" dirty="0"/>
              <a:t>We move AWAY/TOWARD subjectivity through SEVEN ARCHETYPES: </a:t>
            </a:r>
          </a:p>
          <a:p>
            <a:pPr>
              <a:buFont typeface="Wingdings" pitchFamily="2" charset="2"/>
              <a:buChar char="v"/>
            </a:pPr>
            <a:endParaRPr lang="en-US" b="1" dirty="0"/>
          </a:p>
          <a:p>
            <a:pPr>
              <a:buFont typeface="Wingdings" pitchFamily="2" charset="2"/>
              <a:buChar char="v"/>
            </a:pPr>
            <a:r>
              <a:rPr lang="en-US" b="1" dirty="0"/>
              <a:t>The ”AWAY” ARCHETYPES ARE:</a:t>
            </a:r>
          </a:p>
          <a:p>
            <a:pPr>
              <a:buFont typeface="Wingdings" pitchFamily="2" charset="2"/>
              <a:buChar char="v"/>
            </a:pPr>
            <a:endParaRPr lang="en-US" b="1" dirty="0"/>
          </a:p>
          <a:p>
            <a:pPr>
              <a:buFont typeface="Wingdings" pitchFamily="2" charset="2"/>
              <a:buChar char="v"/>
            </a:pPr>
            <a:r>
              <a:rPr lang="en-US" b="1" dirty="0"/>
              <a:t>1.  “THE SUB-MAN”, WHO ONLY EXISTS IN FACTICITY RELYING ON EXTERNAL VALUES, HE RUNS AWAY FROM HIS OWN SUBJECTIVITY, HIS OWN LIFE; HE IS “CONTENTLESS”; HE CHOOSES TO BE “LESS THAN”; HE IS DANGEROUS BECAUSE HE ALLOWS HIMSELF TO BE OBJECTIFIED AND EXTERNALIZED.</a:t>
            </a:r>
          </a:p>
          <a:p>
            <a:pPr>
              <a:buFont typeface="Wingdings" pitchFamily="2" charset="2"/>
              <a:buChar char="v"/>
            </a:pPr>
            <a:endParaRPr lang="en-US" b="1" dirty="0"/>
          </a:p>
          <a:p>
            <a:pPr>
              <a:buFont typeface="Wingdings" pitchFamily="2" charset="2"/>
              <a:buChar char="v"/>
            </a:pPr>
            <a:r>
              <a:rPr lang="en-US" b="1" dirty="0"/>
              <a:t>2. THE “SERIOUS MAN” IS “CONTENT-FULL” CHOOSING SELF-IMPOSED OBJECTIVE VALUES; HE RETAINS A CONSCIOUS REJECTION OF VALUES; OFTEN HE IS THE ZEALOUS PATRIOT AND HE HIDES </a:t>
            </a:r>
            <a:r>
              <a:rPr lang="en-US" b="1" i="1" dirty="0"/>
              <a:t>BEHIND </a:t>
            </a:r>
            <a:r>
              <a:rPr lang="en-US" b="1" dirty="0"/>
              <a:t>ETHICS; HE CLAIMS TO BE USEFUL TO SOCIETY, BUT USEFUL FOR WHAT? OFTENTIMES, HE IS TRYING TO BE SERIOUS AND QUESTIONS NOTHING, BUT HE LIVES IN BAD FAITH, BELIEVING THAT THE IN-ITSELF FOR-ITSELF IS POSSIBLE IN THE WORLD (IN OTHER WORDS, NON-CONSCIOUS THINGS IN THE WORLD, MATERIALISTIC THINGS, CAN TRANSCEND OUT AS WELL).</a:t>
            </a:r>
          </a:p>
          <a:p>
            <a:pPr>
              <a:buFont typeface="Wingdings" pitchFamily="2" charset="2"/>
              <a:buChar char="v"/>
            </a:pPr>
            <a:endParaRPr lang="en-US" b="1" dirty="0"/>
          </a:p>
          <a:p>
            <a:pPr>
              <a:buFont typeface="Wingdings" pitchFamily="2" charset="2"/>
              <a:buChar char="v"/>
            </a:pPr>
            <a:r>
              <a:rPr lang="en-US" b="1" dirty="0"/>
              <a:t>3. THE “NIHILIST” REJECTS BOTH VALUES AND THE SELF; HE LIVES IN OBJECTIVE DETACHMENT FROM THE WORLD WHICH ALWAYS FAILS; HE LIVES IN A CHILD-LIKE STATE; ALL HIS ATTEMPTS AT SUBJECTIVITY HAVE FAILED, AND HE REMAINS IN A CHILD-LIKE STATE, WANTING TO BE NOTHING; HIS NEGATION OF VALUES DESTROY THE OBJECT AND THE SELF; HE LIVES IN THE ”LURE” OF NIHILISTIC SEDUCTION; WANTING TO RETURN TO CHILDHOOD, HE BOTH REJECTS AND “PLAYS” WITH VALUES (A SCARY FELLOW INDEED, IN MY OPINION)!</a:t>
            </a:r>
          </a:p>
          <a:p>
            <a:pPr>
              <a:buFont typeface="Wingdings" pitchFamily="2" charset="2"/>
              <a:buChar char="v"/>
            </a:pPr>
            <a:endParaRPr lang="en-US" b="1" dirty="0"/>
          </a:p>
          <a:p>
            <a:pPr>
              <a:buFont typeface="Wingdings" pitchFamily="2" charset="2"/>
              <a:buChar char="v"/>
            </a:pPr>
            <a:r>
              <a:rPr lang="en-US" b="1" dirty="0"/>
              <a:t>HERE ARE THE “TOWARD” SUBJECTIVITY ARCHETYPES:</a:t>
            </a:r>
          </a:p>
          <a:p>
            <a:pPr>
              <a:buFont typeface="Wingdings" pitchFamily="2" charset="2"/>
              <a:buChar char="v"/>
            </a:pPr>
            <a:endParaRPr lang="en-US" b="1" dirty="0"/>
          </a:p>
          <a:p>
            <a:pPr>
              <a:buFont typeface="Wingdings" pitchFamily="2" charset="2"/>
              <a:buChar char="v"/>
            </a:pPr>
            <a:r>
              <a:rPr lang="en-US" b="1" dirty="0"/>
              <a:t>4. THE “ADVENTURER”: HE EXISTS ACCORDING TO HIS OWN SELF-SERVING VALUES AND HAS AN EXTREME FOMO (FEAR OF MISSING OUT); HE IS BOTH “CONTENT-LESS” AND PURELY THE CONTENT; WHILE HE EMBRACES FREEDOM AND RESPONSIBILITY, HE OBJECTIFIES OTHERS IN HIS “THRILL-SEEKING” BEHAVIORS; AFTER “THE CHASE FOR ADVENTURE”, THE EXPERIENCE DEVOLVES INTO JUST “EXPERIENCE FOR EXPERIENCE’S SAKE” WITH LITTLE MEANING BEHIND IT AND HE BECOMES RESTLESS AND BORED WITH LIFE, SEEKING THE NEXT ADVENTURE BUT LACKING AUTHENTICITY</a:t>
            </a:r>
          </a:p>
          <a:p>
            <a:pPr>
              <a:buFont typeface="Wingdings" pitchFamily="2" charset="2"/>
              <a:buChar char="v"/>
            </a:pPr>
            <a:endParaRPr lang="en-US" b="1" dirty="0"/>
          </a:p>
          <a:p>
            <a:pPr>
              <a:buFont typeface="Wingdings" pitchFamily="2" charset="2"/>
              <a:buChar char="v"/>
            </a:pPr>
            <a:r>
              <a:rPr lang="en-US" b="1" dirty="0"/>
              <a:t>5. THE “PASSIONATE MAN”: HE DOES CARE ABOUT THE OBJECT/THE CONTENT OF THINGS IN LIFE, SO HE IS “CONTENT-FULL”; HE EVEN SAYS THE CONTENT IS THE “REAL THING”; HE BELIEVES THE OBJECT OF DESIRES NMATTER BECAUSE OF HIMSELF; WHILE HE ENGAGES IN DEEP QUESTIONING, THINGS IN LIFE HAVE MEANING BECAUSE “HE SAYS SO”</a:t>
            </a:r>
          </a:p>
          <a:p>
            <a:pPr>
              <a:buFont typeface="Wingdings" pitchFamily="2" charset="2"/>
              <a:buChar char="v"/>
            </a:pPr>
            <a:endParaRPr lang="en-US" b="1" dirty="0"/>
          </a:p>
          <a:p>
            <a:pPr>
              <a:buFont typeface="Wingdings" pitchFamily="2" charset="2"/>
              <a:buChar char="v"/>
            </a:pPr>
            <a:r>
              <a:rPr lang="en-US" b="1" dirty="0"/>
              <a:t>6. THE “INDEPENDENT” MAN: HE IS THE CRITICAL THINKER WHO LACKS PRAGMATISM; IN A WAY, HE IS CONNECTED TO THE NIHILIST; HE LIVES IN A “ZERO-POINT EPISTEMOLOGY” OR WAY OF KNOWING THINGS: “THIS MEANS “MY WAY OR THE HIGHWAY”; HE IS UNIVERSALLY OBJECTIVE AND REQUIRES OBJECTIVE DETACHMENT FROM LIFE AT ALL TIMES</a:t>
            </a:r>
          </a:p>
          <a:p>
            <a:endParaRPr lang="en-US" b="1" dirty="0"/>
          </a:p>
          <a:p>
            <a:pPr>
              <a:buFont typeface="Wingdings" pitchFamily="2" charset="2"/>
              <a:buChar char="v"/>
            </a:pPr>
            <a:r>
              <a:rPr lang="en-US" b="1" dirty="0"/>
              <a:t>7. THE “CREATOR”: HE IS THE ARTIST/WRITER WHOSE NEGATION BECOMES A POSITIVE; THE CREATOR CAN ALSO BE “GOD” IN A SENSE, AS HE CREATES LITTLE WORLDS THROUGH HIS CREATIVE ACTS; HE REMINDS US THAT THERE IS A LACK IN LIFE THAT NEEDS MEANING, SO HE GIVES IT MEANING. WE CAN RELATE THE CREATOR BACK TO KIERKEGAARD’S “POET” (WHICH WE DID NOT DISCUSS, BUT YOU CAN FIND THIS CHARACTER IN </a:t>
            </a:r>
            <a:r>
              <a:rPr lang="en-US" b="1" i="1" dirty="0"/>
              <a:t>THE SICKNESS UNTO DEATH</a:t>
            </a:r>
            <a:r>
              <a:rPr lang="en-US" b="1" dirty="0"/>
              <a:t>); “THE STATEMENT “I HAVE ARRIVED” IS A DECEPTION WHICH THE CREATOR RECOGNIZES – “NO, WE MAKE IT WHAT IT IS”; HE BELIEVES WE ARE OUR OWN FREEDOM AND NEVER CLAIMS OUTSIDE OBJECTIVITY; HE IS PURELY SUBJECTIVE</a:t>
            </a:r>
          </a:p>
          <a:p>
            <a:pPr>
              <a:buFont typeface="Wingdings" pitchFamily="2" charset="2"/>
              <a:buChar char="v"/>
            </a:pPr>
            <a:endParaRPr lang="en-US" b="1" dirty="0"/>
          </a:p>
          <a:p>
            <a:pPr>
              <a:buFont typeface="Wingdings" pitchFamily="2" charset="2"/>
              <a:buChar char="v"/>
            </a:pPr>
            <a:r>
              <a:rPr lang="en-US" b="1" dirty="0"/>
              <a:t>FOR DE BEAUVOIR, THESE ARE DEVELOPMENTAL STAGES, WITH THE “CREATOR” AT THE TOP OF THE HIERARCHY, BUT FOR KIERKEGAARD, THESE ARCHETYPES REPRESENT A TRAP! WE DEFINE OURSELVES THROUGH THESE ARCHETYPES AND NOT THROUGH GOD, WHO IS THE ONLY CREATOR. THE CREATED WORLD OF GOD IS THE ONLY REAL WORLD; GOD IS “THE AUTHOR WORLDS”</a:t>
            </a:r>
          </a:p>
          <a:p>
            <a:pPr>
              <a:buFont typeface="Wingdings" pitchFamily="2" charset="2"/>
              <a:buChar char="v"/>
            </a:pPr>
            <a:endParaRPr lang="en-US" b="1" dirty="0"/>
          </a:p>
          <a:p>
            <a:pPr>
              <a:buFont typeface="Wingdings" pitchFamily="2" charset="2"/>
              <a:buChar char="v"/>
            </a:pPr>
            <a:r>
              <a:rPr lang="en-US" b="1" dirty="0"/>
              <a:t>MOREOVER, THESE ARCHETYPES CATEGORIZE PEOPLE, CREATING A DIAGNOSTIC TOOL WHICH BECOMES TOO QUALITATIVE AND PHENOMENOLOGICAL (right "here" in the "here" and the "now", not accounting for the "there' and the "possibility of the eternal with God), THOUGH PLACING THE CREATOR AT THE TOP OF THE HIERARCHY COULD HAVE BEEN A VEILED “NOD” TO KIERKEGAAARD’S POET, AN ARTISTIC REBEL WHO NEVER ATTAINS REAL FREEDOM CREATING “LITTLE WORLDS”; THE POET INDEED FOR KIERKEGAARD EXPERIENCES THE GREATEST DESPAIR</a:t>
            </a:r>
          </a:p>
          <a:p>
            <a:pPr>
              <a:buFont typeface="Wingdings" pitchFamily="2" charset="2"/>
              <a:buChar char="v"/>
            </a:pPr>
            <a:endParaRPr lang="en-US" b="1" dirty="0"/>
          </a:p>
          <a:p>
            <a:pPr>
              <a:buFont typeface="Wingdings" pitchFamily="2" charset="2"/>
              <a:buChar char="v"/>
            </a:pPr>
            <a:r>
              <a:rPr lang="en-US" b="1" dirty="0"/>
              <a:t>THE HAZARD IS THE TRANSCENDING LACK THAT IS THE BASIS OF HUMAN FREEDOM; ONLY GOD HAS THE ANSWERS; HE IS THE ANSWER!</a:t>
            </a:r>
          </a:p>
          <a:p>
            <a:pPr>
              <a:buFont typeface="Wingdings" pitchFamily="2" charset="2"/>
              <a:buChar char="v"/>
            </a:pPr>
            <a:endParaRPr lang="en-US" b="1" dirty="0"/>
          </a:p>
          <a:p>
            <a:pPr>
              <a:buFont typeface="Wingdings" pitchFamily="2" charset="2"/>
              <a:buChar char="v"/>
            </a:pPr>
            <a:r>
              <a:rPr lang="en-US" b="1" dirty="0"/>
              <a:t>WAS DE BEAUVOIR INFLUENCED BY KIERKEGAARD’S HIERARCHY OF DESPAIR FOUND IN </a:t>
            </a:r>
            <a:r>
              <a:rPr lang="en-US" b="1" i="1" dirty="0"/>
              <a:t>THE SICKNESS UNTO DEATH? </a:t>
            </a:r>
          </a:p>
          <a:p>
            <a:pPr>
              <a:buFont typeface="Wingdings" pitchFamily="2" charset="2"/>
              <a:buChar char="v"/>
            </a:pPr>
            <a:endParaRPr lang="en-US" b="1" i="1" dirty="0"/>
          </a:p>
          <a:p>
            <a:pPr>
              <a:buFont typeface="Wingdings" pitchFamily="2" charset="2"/>
              <a:buChar char="v"/>
            </a:pPr>
            <a:r>
              <a:rPr lang="en-US" b="1" dirty="0"/>
              <a:t>YET FOR DE BEAUVOIR, THE ONLY WAY OUT OF THIS ANGST IS HELPING OTHERS FIND FREEDOM, WHICH IS NOT A "BAD TRANSCENDING", BUT ONE IS STILL STUCK IN THE QUAGMIRE OF DESPAIR AND ANGST WITH NO WAY OUT IN THE END; THIS REQUIRES THE “LEAP OF FAITH” AND BELIEF IN GOD!</a:t>
            </a:r>
          </a:p>
          <a:p>
            <a:pPr>
              <a:buFont typeface="Wingdings" pitchFamily="2" charset="2"/>
              <a:buChar char="v"/>
            </a:pPr>
            <a:endParaRPr lang="en-US" b="1" dirty="0"/>
          </a:p>
          <a:p>
            <a:pPr>
              <a:buFont typeface="Wingdings" pitchFamily="2" charset="2"/>
              <a:buChar char="v"/>
            </a:pPr>
            <a:endParaRPr lang="en-US" b="1" dirty="0"/>
          </a:p>
          <a:p>
            <a:pPr>
              <a:buFont typeface="Wingdings" pitchFamily="2" charset="2"/>
              <a:buChar char="v"/>
            </a:pPr>
            <a:endParaRPr lang="en-US" b="1" dirty="0"/>
          </a:p>
          <a:p>
            <a:pPr>
              <a:buFont typeface="Wingdings" pitchFamily="2" charset="2"/>
              <a:buChar char="v"/>
            </a:pPr>
            <a:endParaRPr lang="en-US" b="1" dirty="0"/>
          </a:p>
          <a:p>
            <a:pPr>
              <a:buFont typeface="Wingdings" pitchFamily="2" charset="2"/>
              <a:buChar char="v"/>
            </a:pPr>
            <a:endParaRPr lang="en-US" dirty="0"/>
          </a:p>
          <a:p>
            <a:pPr>
              <a:buFont typeface="Wingdings" pitchFamily="2" charset="2"/>
              <a:buChar char="v"/>
            </a:pPr>
            <a:endParaRPr lang="en-US" b="1" dirty="0"/>
          </a:p>
          <a:p>
            <a:pPr>
              <a:buFont typeface="Wingdings" pitchFamily="2" charset="2"/>
              <a:buChar char="v"/>
            </a:pPr>
            <a:endParaRPr lang="en-US" b="1" dirty="0"/>
          </a:p>
          <a:p>
            <a:pPr>
              <a:buFont typeface="Wingdings" pitchFamily="2" charset="2"/>
              <a:buChar char="v"/>
            </a:pPr>
            <a:endParaRPr lang="en-US" b="1" i="1" dirty="0"/>
          </a:p>
          <a:p>
            <a:pPr fontAlgn="t"/>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C4A80FA-6451-EC46-8325-642D8FAAB97B}" type="slidenum">
              <a:rPr lang="en-US" smtClean="0"/>
              <a:t>13</a:t>
            </a:fld>
            <a:endParaRPr lang="en-US"/>
          </a:p>
        </p:txBody>
      </p:sp>
    </p:spTree>
    <p:extLst>
      <p:ext uri="{BB962C8B-B14F-4D97-AF65-F5344CB8AC3E}">
        <p14:creationId xmlns:p14="http://schemas.microsoft.com/office/powerpoint/2010/main" val="180087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12725"/>
            <a:ext cx="5486400" cy="3086100"/>
          </a:xfrm>
        </p:spPr>
        <p:txBody>
          <a:bodyPr/>
          <a:lstStyle/>
          <a:p>
            <a:endParaRPr lang="en-US"/>
          </a:p>
        </p:txBody>
      </p:sp>
      <p:sp>
        <p:nvSpPr>
          <p:cNvPr id="3" name="Notes Placeholder 2"/>
          <p:cNvSpPr>
            <a:spLocks noGrp="1"/>
          </p:cNvSpPr>
          <p:nvPr>
            <p:ph type="body" idx="1"/>
          </p:nvPr>
        </p:nvSpPr>
        <p:spPr>
          <a:xfrm>
            <a:off x="685800" y="3298825"/>
            <a:ext cx="5486400" cy="12580561"/>
          </a:xfrm>
        </p:spPr>
        <p:txBody>
          <a:bodyPr/>
          <a:lstStyle/>
          <a:p>
            <a:r>
              <a:rPr lang="en-US" sz="1200" kern="1200" dirty="0">
                <a:solidFill>
                  <a:schemeClr val="tx1"/>
                </a:solidFill>
                <a:effectLst/>
                <a:latin typeface="+mn-lt"/>
                <a:ea typeface="+mn-ea"/>
                <a:cs typeface="+mn-cs"/>
              </a:rPr>
              <a:t>Returning to Kierkegaard, Unlimited/Infinite freedom is counterpoised with limited/finite necessity to produce the human condition which we find ourselves in, a self which is spirit yet confined to this earthly realm for the time being. Yet Kierkegaard’s conception of the self reveals the way OUT: Movement into and back to God, allowing man to find unity without becoming himself or that which he is not, the mystical union with Christ through Grace and Salvation.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for Sartre, “freedom has no foundation, becomes nihilistic, merely a flight from nothingness to nothingness”, Kierkegaard’s freedom is “anchored in the objectivity of the Incarnation, thus saving the individual from falling into nothingness”. </a:t>
            </a:r>
          </a:p>
          <a:p>
            <a:endParaRPr lang="en-US" dirty="0"/>
          </a:p>
          <a:p>
            <a:r>
              <a:rPr lang="en-US" sz="1200" kern="1200" dirty="0">
                <a:solidFill>
                  <a:schemeClr val="tx1"/>
                </a:solidFill>
                <a:effectLst/>
                <a:latin typeface="+mn-lt"/>
                <a:ea typeface="+mn-ea"/>
                <a:cs typeface="+mn-cs"/>
              </a:rPr>
              <a:t>If God is a Being whose essence coincides perfectly with Its existence, It cannot fail; and ethics only has meaning for a Being that fails to coincide with itself, thus, the human notion that we do not escape the possibility of failure gives a strange meaning to our lives. As such, we actively assume failure and thus win meaningful, ethical existence.</a:t>
            </a:r>
            <a:r>
              <a:rPr lang="en-US" dirty="0"/>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GENUINE FREEDOM IS FOUND IN OUR FAILURES, OUR DESPAIR. IN THE SICKNESS UNTO DEATH, KIERKEGAARD LATER LINKS SIN TO DESPAIR, BUT NOT IN A CONDEMNING MANNER; MORE SO WITHIN THE CONTEXT OF A FALLEN WORLD. EXISTENTIALISM SEEKS A</a:t>
            </a:r>
            <a:r>
              <a:rPr lang="en-US" b="1" dirty="0"/>
              <a:t>N AUTHENTIC WAY OF BEING TOWARDS TRUTH IN THE FACE OF DESPAIR OVER THE HUMAN CONDITION, ONE’S FINITUDE, AND ONE’S ANGST AT BEING BOTH SUBJECT AND OBJECT. </a:t>
            </a:r>
          </a:p>
          <a:p>
            <a:endParaRPr lang="en-US" b="1" dirty="0"/>
          </a:p>
          <a:p>
            <a:r>
              <a:rPr lang="en-US" b="1" dirty="0"/>
              <a:t>FACTICITY (my "fact" of being a being right here right now, in time, at least for time-being) IS GIVEN TO MAN AS A GIFT FROM THE CREATOR, SUCH THAT EVERYTHING HAPPENS FOR A REASON IN GOD’S UNIVERSE, BRINGING MEANING-MAKING POTENTIAL TO THAT FREEDOM.</a:t>
            </a:r>
          </a:p>
          <a:p>
            <a:endParaRPr lang="en-US" sz="1200" b="1" kern="1200" dirty="0">
              <a:solidFill>
                <a:schemeClr val="tx1"/>
              </a:solidFill>
              <a:effectLst/>
              <a:latin typeface="+mn-lt"/>
              <a:ea typeface="+mn-ea"/>
              <a:cs typeface="+mn-cs"/>
            </a:endParaRPr>
          </a:p>
          <a:p>
            <a:r>
              <a:rPr lang="en-US" b="1" dirty="0"/>
              <a:t>Kierkegaard makes the distinction between freedom as radical free will/arbitrary or indifferent free will (</a:t>
            </a:r>
            <a:r>
              <a:rPr lang="en-US" b="1" i="1" dirty="0"/>
              <a:t>liberarium arbitrium</a:t>
            </a:r>
            <a:r>
              <a:rPr lang="en-US" b="1" dirty="0"/>
              <a:t>) and as liberation (</a:t>
            </a:r>
            <a:r>
              <a:rPr lang="en-US" b="1" i="1" dirty="0"/>
              <a:t>libertas</a:t>
            </a:r>
            <a:r>
              <a:rPr lang="en-US" b="1" dirty="0"/>
              <a:t>), believing “unconditional freedom is a chimera, nowhere to be found in the world”.</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man is born with an inner teleology (we are beings-toward-an-end), such that the demands of eternity exist by virtue of man’s determination as spirit, man’s essence is his self as spirit. Thus, freedom is choosing in accordance with this essence, making an ethical choice, as well as subordination to the absoluteness of the ethical demand, the eternal “focus on Christ, the objectivity at the intersection of eternity and time; Christ is the object of Kierkegaardian ethics”.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ethics has a goal in the Incarnation of God in Christ, which is of a paradoxical nature, namely that man must orient himself towards this goal through the theology of Grace, which is given freely and lovingly by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Uninterested in outward freedom/action – whether I have a choice to act in the world – Kierkegaardian freedom is “an inward state which has to do with our loyalties, commitments, beliefs […] not </a:t>
            </a:r>
            <a:r>
              <a:rPr lang="en-US" sz="1200" i="1" kern="1200" dirty="0">
                <a:solidFill>
                  <a:schemeClr val="tx1"/>
                </a:solidFill>
                <a:effectLst/>
                <a:latin typeface="+mn-lt"/>
                <a:ea typeface="+mn-ea"/>
                <a:cs typeface="+mn-cs"/>
              </a:rPr>
              <a:t>what </a:t>
            </a:r>
            <a:r>
              <a:rPr lang="en-US" sz="1200" kern="1200" dirty="0">
                <a:solidFill>
                  <a:schemeClr val="tx1"/>
                </a:solidFill>
                <a:effectLst/>
                <a:latin typeface="+mn-lt"/>
                <a:ea typeface="+mn-ea"/>
                <a:cs typeface="+mn-cs"/>
              </a:rPr>
              <a:t>we do but subjectively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we do it. Freedom for oneself and others originates in the Christian spirit of charity for Kierkegaard, such that “true faith in and through charity leads to Genuine </a:t>
            </a:r>
            <a:r>
              <a:rPr lang="en-US" sz="1200" kern="1200" dirty="0" err="1">
                <a:solidFill>
                  <a:schemeClr val="tx1"/>
                </a:solidFill>
                <a:effectLst/>
                <a:latin typeface="+mn-lt"/>
                <a:ea typeface="+mn-ea"/>
                <a:cs typeface="+mn-cs"/>
              </a:rPr>
              <a:t>fFeedom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social responsibility to others is not so different from de Beauvoir’s genuine freedom; it simply brings the possibility of God into the equation. </a:t>
            </a:r>
          </a:p>
          <a:p>
            <a:endParaRPr lang="en-US" dirty="0"/>
          </a:p>
          <a:p>
            <a:r>
              <a:rPr lang="en-US" sz="1200" kern="1200" dirty="0">
                <a:solidFill>
                  <a:schemeClr val="tx1"/>
                </a:solidFill>
                <a:effectLst/>
                <a:latin typeface="+mn-lt"/>
                <a:ea typeface="+mn-ea"/>
                <a:cs typeface="+mn-cs"/>
              </a:rPr>
              <a:t>It is, however, necessary to understand freedom in the </a:t>
            </a:r>
            <a:r>
              <a:rPr lang="en-US" sz="1200" b="1" kern="1200" dirty="0">
                <a:solidFill>
                  <a:schemeClr val="tx1"/>
                </a:solidFill>
                <a:effectLst/>
                <a:latin typeface="+mn-lt"/>
                <a:ea typeface="+mn-ea"/>
                <a:cs typeface="+mn-cs"/>
              </a:rPr>
              <a:t>DIMENSION OF TIME TO COME TO A FULL REALIZATION OF WHAT IT MEANS TO BE GENUINELY FREE FOR ONESELF AND FOR OTHERS. IT IS IN TIME THAT HUMAN REALITY EXISTS IN THE WORLD, BUT WHAT IS TIME??? FURTHER, IT IS IN ETERNITY THAT THE HUMAN ACHIEVES UNITY WITH GOD-WITHIN. THAT IS WHERE WE ARE HEADED NEXT AFTER THIS FINAL LARGE GROUP SET OF DISCUSSION QUESTIONS FOR YOU TO PONDER UNTIL WEDNESDAY.</a:t>
            </a:r>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236668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12725"/>
            <a:ext cx="5486400" cy="3086100"/>
          </a:xfrm>
        </p:spPr>
      </p:sp>
      <p:sp>
        <p:nvSpPr>
          <p:cNvPr id="3" name="Notes Placeholder 2"/>
          <p:cNvSpPr>
            <a:spLocks noGrp="1"/>
          </p:cNvSpPr>
          <p:nvPr>
            <p:ph type="body" idx="1"/>
          </p:nvPr>
        </p:nvSpPr>
        <p:spPr>
          <a:xfrm>
            <a:off x="685800" y="3544339"/>
            <a:ext cx="5486400" cy="3600450"/>
          </a:xfrm>
        </p:spPr>
        <p:txBody>
          <a:bodyPr/>
          <a:lstStyle/>
          <a:p>
            <a:r>
              <a:rPr lang="en-US" dirty="0"/>
              <a:t>Let us follow suit from our last two classes and take home some questions to ponder before class on Wednesday. This seems to work well and gives you all some time to think as philosophers. Feel free to take a picture of this slide, and the PowerPoint with notes will also be posted on the OLLI website along with the presentations from last week including all my notes. Thank you all for a wonderful class today! Let’s see what we have coming up for our final meeting on Wednesday.</a:t>
            </a:r>
          </a:p>
        </p:txBody>
      </p:sp>
      <p:sp>
        <p:nvSpPr>
          <p:cNvPr id="4" name="Slide Number Placeholder 3"/>
          <p:cNvSpPr>
            <a:spLocks noGrp="1"/>
          </p:cNvSpPr>
          <p:nvPr>
            <p:ph type="sldNum" sz="quarter" idx="5"/>
          </p:nvPr>
        </p:nvSpPr>
        <p:spPr/>
        <p:txBody>
          <a:bodyPr/>
          <a:lstStyle/>
          <a:p>
            <a:fld id="{4C4A80FA-6451-EC46-8325-642D8FAAB97B}" type="slidenum">
              <a:rPr lang="en-US" smtClean="0"/>
              <a:t>15</a:t>
            </a:fld>
            <a:endParaRPr lang="en-US"/>
          </a:p>
        </p:txBody>
      </p:sp>
    </p:spTree>
    <p:extLst>
      <p:ext uri="{BB962C8B-B14F-4D97-AF65-F5344CB8AC3E}">
        <p14:creationId xmlns:p14="http://schemas.microsoft.com/office/powerpoint/2010/main" val="9578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11150"/>
            <a:ext cx="5486400" cy="3086100"/>
          </a:xfrm>
        </p:spPr>
        <p:txBody>
          <a:bodyPr/>
          <a:lstStyle/>
          <a:p>
            <a:endParaRPr lang="en-US"/>
          </a:p>
        </p:txBody>
      </p:sp>
      <p:sp>
        <p:nvSpPr>
          <p:cNvPr id="3" name="Notes Placeholder 2"/>
          <p:cNvSpPr>
            <a:spLocks noGrp="1"/>
          </p:cNvSpPr>
          <p:nvPr>
            <p:ph type="body" idx="1"/>
          </p:nvPr>
        </p:nvSpPr>
        <p:spPr>
          <a:xfrm>
            <a:off x="1" y="3640975"/>
            <a:ext cx="6774872" cy="6367549"/>
          </a:xfrm>
        </p:spPr>
        <p:txBody>
          <a:bodyPr/>
          <a:lstStyle/>
          <a:p>
            <a:pPr algn="ctr">
              <a:buFont typeface="Wingdings" pitchFamily="2" charset="2"/>
              <a:buChar char="v"/>
            </a:pPr>
            <a:r>
              <a:rPr lang="en-US" sz="1200" b="1" cap="all" spc="300" dirty="0"/>
              <a:t> So, looking forward, WE WILL BEGIN WITH AN OVERVIEW FOR THE DAY AND address the final set of questions from today</a:t>
            </a:r>
          </a:p>
          <a:p>
            <a:pPr algn="ctr">
              <a:buFont typeface="Wingdings" pitchFamily="2" charset="2"/>
              <a:buChar char="v"/>
            </a:pPr>
            <a:endParaRPr lang="en-US" sz="1200" b="1" cap="all" spc="300" dirty="0"/>
          </a:p>
          <a:p>
            <a:pPr algn="ctr">
              <a:buFont typeface="Wingdings" pitchFamily="2" charset="2"/>
              <a:buChar char="v"/>
            </a:pPr>
            <a:r>
              <a:rPr lang="en-US" b="1" cap="all" spc="300" dirty="0"/>
              <a:t>OF COURSE,IF THERE ARE ANY NEWCOMERS, WE WILL HAVE INTRODUCTIONS!</a:t>
            </a:r>
          </a:p>
          <a:p>
            <a:pPr algn="ctr"/>
            <a:endParaRPr lang="en-US" b="1" cap="all" spc="300" dirty="0"/>
          </a:p>
          <a:p>
            <a:pPr algn="ctr">
              <a:buFont typeface="Wingdings" pitchFamily="2" charset="2"/>
              <a:buChar char="v"/>
            </a:pPr>
            <a:r>
              <a:rPr lang="en-US" sz="1200" b="1" cap="all" spc="300" dirty="0"/>
              <a:t>WE WILL THEN </a:t>
            </a:r>
            <a:r>
              <a:rPr lang="en-US" b="1" cap="all" spc="300" dirty="0"/>
              <a:t>LOOK AT </a:t>
            </a:r>
            <a:r>
              <a:rPr lang="en-US" sz="1200" b="1" cap="all" spc="300" dirty="0"/>
              <a:t>TIME and The unity of Temporality and Eternity</a:t>
            </a:r>
          </a:p>
          <a:p>
            <a:pPr algn="ctr"/>
            <a:endParaRPr lang="en-US" sz="1200" b="1" cap="all" spc="300" dirty="0"/>
          </a:p>
          <a:p>
            <a:pPr algn="ctr">
              <a:buFont typeface="Wingdings" pitchFamily="2" charset="2"/>
              <a:buChar char="v"/>
            </a:pPr>
            <a:r>
              <a:rPr lang="en-US" b="1" cap="all" spc="300" dirty="0"/>
              <a:t>AFTERWARDS, WE WILL HONE IN ON </a:t>
            </a:r>
            <a:r>
              <a:rPr lang="en-US" sz="1200" b="1" cap="all" spc="300" dirty="0"/>
              <a:t>Time and eternity FROM A KIERKEGAARDIAN STANCE</a:t>
            </a:r>
          </a:p>
          <a:p>
            <a:pPr algn="ctr"/>
            <a:endParaRPr lang="en-US" sz="1200" b="1" cap="all" spc="300" dirty="0"/>
          </a:p>
          <a:p>
            <a:pPr algn="ctr">
              <a:buFont typeface="Wingdings" pitchFamily="2" charset="2"/>
              <a:buChar char="v"/>
            </a:pPr>
            <a:r>
              <a:rPr lang="en-US" sz="1200" b="1" cap="all" spc="300" dirty="0"/>
              <a:t>We will then have one last Small Group Discussion opportunity, and finally..</a:t>
            </a:r>
          </a:p>
          <a:p>
            <a:pPr algn="ctr">
              <a:buFont typeface="Wingdings" pitchFamily="2" charset="2"/>
              <a:buChar char="v"/>
            </a:pPr>
            <a:endParaRPr lang="en-US" sz="1200" b="1" cap="all" spc="300" dirty="0"/>
          </a:p>
          <a:p>
            <a:pPr algn="ctr">
              <a:buFont typeface="Wingdings" pitchFamily="2" charset="2"/>
              <a:buChar char="v"/>
            </a:pPr>
            <a:r>
              <a:rPr lang="en-US" b="1" cap="all" spc="300" dirty="0"/>
              <a:t>We will wrap this presentation up with</a:t>
            </a:r>
            <a:r>
              <a:rPr lang="en-US" sz="1200" b="1" cap="all" spc="300" dirty="0"/>
              <a:t> The Unity of Temporality and Eternity as understood by Kierkegaard</a:t>
            </a:r>
          </a:p>
          <a:p>
            <a:pPr algn="ctr">
              <a:buFont typeface="Wingdings" pitchFamily="2" charset="2"/>
              <a:buChar char="v"/>
            </a:pPr>
            <a:r>
              <a:rPr lang="en-US" sz="1200" b="1" cap="all" spc="300" dirty="0"/>
              <a:t> </a:t>
            </a:r>
          </a:p>
          <a:p>
            <a:pPr algn="ctr">
              <a:buFont typeface="Wingdings" pitchFamily="2" charset="2"/>
              <a:buChar char="v"/>
            </a:pPr>
            <a:r>
              <a:rPr lang="en-US" b="1" cap="all" spc="300" dirty="0"/>
              <a:t>I have also included a short video clip which I think is appropriate for understanding Kierkegaard’s emphasis on the paradox of Christianity</a:t>
            </a:r>
          </a:p>
          <a:p>
            <a:pPr algn="ctr">
              <a:buFont typeface="Wingdings" pitchFamily="2" charset="2"/>
              <a:buChar char="v"/>
            </a:pPr>
            <a:endParaRPr lang="en-US" sz="1200" b="1" cap="all" spc="300" dirty="0"/>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v"/>
              <a:tabLst/>
              <a:defRPr/>
            </a:pPr>
            <a:r>
              <a:rPr lang="en-US" b="1" dirty="0"/>
              <a:t>SHORT VIDEO CLIP: </a:t>
            </a:r>
            <a:r>
              <a:rPr lang="en-US" b="1" dirty="0">
                <a:hlinkClick r:id="rId3"/>
              </a:rPr>
              <a:t>JESUS GIVES THE BEATITIUDES TO MATTHEW (THE CHOSEN SCENE)</a:t>
            </a:r>
            <a:endParaRPr lang="en-US" b="1" dirty="0"/>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b="1" dirty="0"/>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v"/>
              <a:tabLst/>
              <a:defRPr/>
            </a:pPr>
            <a:r>
              <a:rPr lang="en-US" b="1" dirty="0"/>
              <a:t>WE THEN STATE OUR CONCLUSION WHICH RETURNS TO THE ORIGINAL QUESTION AT HAND: WHAT DOES KIERKEGAARD MEAN BY GENUINE FREEDOM, AND HOW CAN WE UNDERSTAND THIS IN LIGHT OF THE UNITY OF TEMPORALITY AND ETERNITY?</a:t>
            </a:r>
          </a:p>
          <a:p>
            <a:pPr marL="0" marR="0" lvl="0" indent="0" algn="ctr" defTabSz="914400" rtl="0" eaLnBrk="1" fontAlgn="auto" latinLnBrk="0" hangingPunct="1">
              <a:lnSpc>
                <a:spcPct val="100000"/>
              </a:lnSpc>
              <a:spcBef>
                <a:spcPts val="0"/>
              </a:spcBef>
              <a:spcAft>
                <a:spcPts val="0"/>
              </a:spcAft>
              <a:buClrTx/>
              <a:buSzTx/>
              <a:tabLst/>
              <a:defRPr/>
            </a:pPr>
            <a:endParaRPr lang="en-US" b="1" dirty="0"/>
          </a:p>
          <a:p>
            <a:pPr algn="ctr">
              <a:buFont typeface="Wingdings" pitchFamily="2" charset="2"/>
              <a:buChar char="v"/>
            </a:pPr>
            <a:r>
              <a:rPr lang="en-US" b="1" cap="all" spc="300" dirty="0"/>
              <a:t>We will then conclude with one Final round of large Group Discussion Questions</a:t>
            </a:r>
          </a:p>
          <a:p>
            <a:pPr algn="ctr">
              <a:buFont typeface="Wingdings" pitchFamily="2" charset="2"/>
              <a:buChar char="v"/>
            </a:pPr>
            <a:endParaRPr lang="en-US" b="1" cap="all" spc="300" dirty="0"/>
          </a:p>
          <a:p>
            <a:pPr algn="ctr">
              <a:buFont typeface="Wingdings" pitchFamily="2" charset="2"/>
              <a:buChar char="v"/>
            </a:pPr>
            <a:r>
              <a:rPr lang="en-US" b="1" cap="all" spc="300" dirty="0"/>
              <a:t>I will then make some Closing Remarks and provide resources for further research… never stop learning!</a:t>
            </a:r>
          </a:p>
          <a:p>
            <a:pPr algn="ctr">
              <a:buFont typeface="Wingdings" pitchFamily="2" charset="2"/>
              <a:buChar char="v"/>
            </a:pPr>
            <a:endParaRPr lang="en-US" sz="1200" b="1" cap="all" spc="300" dirty="0"/>
          </a:p>
          <a:p>
            <a:endParaRPr lang="en-US" dirty="0"/>
          </a:p>
        </p:txBody>
      </p:sp>
    </p:spTree>
    <p:extLst>
      <p:ext uri="{BB962C8B-B14F-4D97-AF65-F5344CB8AC3E}">
        <p14:creationId xmlns:p14="http://schemas.microsoft.com/office/powerpoint/2010/main" val="402259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Welcome back to class! I am so glad to see you all here again, ready to embark upon this journey with me for the third session of the course! As you know, we will meet for our final class this Wednesday the 8</a:t>
            </a:r>
            <a:r>
              <a:rPr lang="en-US" baseline="30000" dirty="0"/>
              <a:t>th</a:t>
            </a:r>
            <a:r>
              <a:rPr lang="en-US" dirty="0"/>
              <a:t> of October, 10:00-11:30 (same time, same place) for our concluding lecture. </a:t>
            </a:r>
          </a:p>
        </p:txBody>
      </p:sp>
      <p:sp>
        <p:nvSpPr>
          <p:cNvPr id="4" name="Slide Number Placeholder 3"/>
          <p:cNvSpPr>
            <a:spLocks noGrp="1"/>
          </p:cNvSpPr>
          <p:nvPr>
            <p:ph type="sldNum" sz="quarter" idx="5"/>
          </p:nvPr>
        </p:nvSpPr>
        <p:spPr/>
        <p:txBody>
          <a:bodyPr/>
          <a:lstStyle/>
          <a:p>
            <a:fld id="{4C4A80FA-6451-EC46-8325-642D8FAAB97B}" type="slidenum">
              <a:rPr lang="en-US" smtClean="0"/>
              <a:t>2</a:t>
            </a:fld>
            <a:endParaRPr lang="en-US"/>
          </a:p>
        </p:txBody>
      </p:sp>
    </p:spTree>
    <p:extLst>
      <p:ext uri="{BB962C8B-B14F-4D97-AF65-F5344CB8AC3E}">
        <p14:creationId xmlns:p14="http://schemas.microsoft.com/office/powerpoint/2010/main" val="44602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1050925"/>
            <a:ext cx="5756275" cy="3238500"/>
          </a:xfrm>
        </p:spPr>
        <p:txBody>
          <a:bodyPr/>
          <a:lstStyle/>
          <a:p>
            <a:endParaRPr lang="en-US"/>
          </a:p>
        </p:txBody>
      </p:sp>
      <p:sp>
        <p:nvSpPr>
          <p:cNvPr id="3" name="Notes Placeholder 2"/>
          <p:cNvSpPr>
            <a:spLocks noGrp="1"/>
          </p:cNvSpPr>
          <p:nvPr>
            <p:ph type="body" idx="1"/>
          </p:nvPr>
        </p:nvSpPr>
        <p:spPr>
          <a:xfrm>
            <a:off x="627611" y="4400549"/>
            <a:ext cx="5486400" cy="5691101"/>
          </a:xfrm>
        </p:spPr>
        <p:txBody>
          <a:bodyPr/>
          <a:lstStyle/>
          <a:p>
            <a:pPr>
              <a:buFont typeface="Wingdings" pitchFamily="2" charset="2"/>
              <a:buChar char="v"/>
            </a:pPr>
            <a:r>
              <a:rPr lang="en-US" dirty="0"/>
              <a:t>So, I always begin my classes with an overview for today’s lecture. We will begin with A BRIEF REVIEW OF LAST WEDNESDAY’S SLIDES; then on to Kierkegaardian Ethics; the Inward Journey to God and the “Leap of Faith”, followed by some Large Group Discussion Questions. </a:t>
            </a:r>
          </a:p>
          <a:p>
            <a:pPr>
              <a:buFont typeface="Wingdings" pitchFamily="2" charset="2"/>
              <a:buChar char="v"/>
            </a:pPr>
            <a:endParaRPr lang="en-US" dirty="0"/>
          </a:p>
          <a:p>
            <a:pPr>
              <a:buFont typeface="Wingdings" pitchFamily="2" charset="2"/>
              <a:buChar char="v"/>
            </a:pPr>
            <a:r>
              <a:rPr lang="en-US" dirty="0"/>
              <a:t>Then we take a turn to a major CHALLENGE to Kierkegaard’s Original Synthesis and the Inward Journey to God: Sartre and De Beauvoir (TWO TWENTIETH CENTURY HEIRS TO KIERKEGAARD’S 19</a:t>
            </a:r>
            <a:r>
              <a:rPr lang="en-US" baseline="30000" dirty="0"/>
              <a:t>TH</a:t>
            </a:r>
            <a:r>
              <a:rPr lang="en-US" dirty="0"/>
              <a:t> CENTURY PROTO-EXISTENTIALIST THOUGHT) and the Freedom of the For-Itself. </a:t>
            </a:r>
          </a:p>
          <a:p>
            <a:pPr>
              <a:buFont typeface="Wingdings" pitchFamily="2" charset="2"/>
              <a:buChar char="v"/>
            </a:pPr>
            <a:endParaRPr lang="en-US" dirty="0"/>
          </a:p>
          <a:p>
            <a:pPr>
              <a:buFont typeface="Wingdings" pitchFamily="2" charset="2"/>
              <a:buChar char="v"/>
            </a:pPr>
            <a:r>
              <a:rPr lang="en-US" dirty="0"/>
              <a:t>We will then proceed with another large group discussion, followed by a slide covering Simone de Beauvoir, who took her own approach to the idea of Freedom, distancing herself from her life partner Jean-Paul Sartre’s philosophy of the For-Itself, instead focusing on the Ambiguity of Ethics. This is an excellent book to add to your existentialist library if you are interested in learning more about the de Beauvoirian ethics of ambiguity (show book) and it is quite a bit less challenging than this classic by Jean-Paul Sartre, </a:t>
            </a:r>
            <a:r>
              <a:rPr lang="en-US" i="1" dirty="0"/>
              <a:t>Being and Nothingness </a:t>
            </a:r>
            <a:r>
              <a:rPr lang="en-US" dirty="0"/>
              <a:t>(show book), but reading it is quite the accomplishment if you dare! </a:t>
            </a:r>
          </a:p>
          <a:p>
            <a:pPr>
              <a:buFont typeface="Wingdings" pitchFamily="2" charset="2"/>
              <a:buChar char="v"/>
            </a:pPr>
            <a:endParaRPr lang="en-US" dirty="0"/>
          </a:p>
          <a:p>
            <a:pPr>
              <a:buFont typeface="Wingdings" pitchFamily="2" charset="2"/>
              <a:buChar char="v"/>
            </a:pPr>
            <a:r>
              <a:rPr lang="en-US" dirty="0"/>
              <a:t>We will then return to Kierkegaard’s ideas about Freedom in Faith and conclude with another Large Group Discussion. Time permitting. I wanted to include more small group/breakout groups, but judging from the last two sessions, we are time-limited. There just never seems to be enough TIME (what a subject to cover in philosophy and religion!). I would love to turn this into an eight week seminar someday to be able to really dive deeper into this topic. I am putting that on my list of possibles.</a:t>
            </a:r>
          </a:p>
          <a:p>
            <a:pPr>
              <a:buFont typeface="Wingdings" pitchFamily="2" charset="2"/>
              <a:buChar char="v"/>
            </a:pPr>
            <a:endParaRPr lang="en-US" dirty="0"/>
          </a:p>
          <a:p>
            <a:pPr>
              <a:buFont typeface="Wingdings" pitchFamily="2" charset="2"/>
              <a:buChar char="v"/>
            </a:pPr>
            <a:r>
              <a:rPr lang="en-US" dirty="0"/>
              <a:t> Looking forward to Wednesday, we will begin with the questions at the end of today's class and process those, then cover our major topic of the day: TIME AND THE UNITY OF TEMPORALITY AND ETERNITY; TIME AND ETERNITY; have another breakout/small group discussion session; then consider KIERKEGAARD’S “LEAP OF FAITH” AND THE PARADOX OF CHRISTIANITY within the THE UNITY OF TEMPORALITY AND ETERNITY: </a:t>
            </a:r>
          </a:p>
          <a:p>
            <a:pPr>
              <a:buFont typeface="Wingdings" pitchFamily="2" charset="2"/>
              <a:buChar char="v"/>
            </a:pPr>
            <a:endParaRPr lang="en-US" dirty="0"/>
          </a:p>
          <a:p>
            <a:pPr>
              <a:buFont typeface="Wingdings" pitchFamily="2" charset="2"/>
              <a:buChar char="v"/>
            </a:pPr>
            <a:r>
              <a:rPr lang="en-US" dirty="0"/>
              <a:t>We want to make time for a short video clip which I Believe reflects this paradoxical nature of Christianity, and then we will consider some conclusions about Kierkegaard’s idea of GENUINE FREEDOM. </a:t>
            </a:r>
          </a:p>
          <a:p>
            <a:pPr>
              <a:buFont typeface="Wingdings" pitchFamily="2" charset="2"/>
              <a:buChar char="v"/>
            </a:pPr>
            <a:endParaRPr lang="en-US" dirty="0"/>
          </a:p>
          <a:p>
            <a:pPr>
              <a:buFont typeface="Wingdings" pitchFamily="2" charset="2"/>
              <a:buChar char="v"/>
            </a:pPr>
            <a:r>
              <a:rPr lang="en-US" dirty="0"/>
              <a:t>TIME PERMITTING, WE WILL HAVE ONE LAST LARGE GROUP DISCUSSION AND I WILL MAKE A FEW CLOSING REMARKS and provide some resources for further research on this topic.  If for some reason we are limited by time, we may need to speed up through some of the content moving forward, </a:t>
            </a:r>
            <a:r>
              <a:rPr lang="en-US" dirty="0" err="1"/>
              <a:t>pPease</a:t>
            </a:r>
            <a:r>
              <a:rPr lang="en-US" dirty="0"/>
              <a:t> note that you have the PowerPoint slides and notes available to you through the OLLI website, and I will make sure you have my contact information if you want to chat about this or other Kierkegaardian subjects.</a:t>
            </a:r>
          </a:p>
        </p:txBody>
      </p:sp>
    </p:spTree>
    <p:extLst>
      <p:ext uri="{BB962C8B-B14F-4D97-AF65-F5344CB8AC3E}">
        <p14:creationId xmlns:p14="http://schemas.microsoft.com/office/powerpoint/2010/main" val="207335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49"/>
            <a:ext cx="5486400" cy="3953741"/>
          </a:xfrm>
        </p:spPr>
        <p:txBody>
          <a:bodyPr/>
          <a:lstStyle/>
          <a:p>
            <a:r>
              <a:rPr lang="en-US" dirty="0"/>
              <a:t>First, I want to ask, Are there any newcomers to the course today? If so, I also like to begin class with Introductions, so I will begin with telling you BRIEFLY who I am and why I am teaching this course. </a:t>
            </a:r>
          </a:p>
          <a:p>
            <a:endParaRPr lang="en-US" dirty="0"/>
          </a:p>
          <a:p>
            <a:r>
              <a:rPr lang="en-US" dirty="0"/>
              <a:t>My name is Susan McRae – I go by Sue – Having completed my fourth year as a PhD student and Teaching Fellow in Philosophy and Religion, I am continuing my journey in the department as a fifth-year Teaching Fellow teaching PHIL 1050 Introduction to Philosophy this semester. As a PhD Candidate (ABD), which stands for “All But Dissertation). and having completed all my coursework, I am now in the final “writing of the dissertation” phase of my PhD program. I have decided to focus on the question of the animal  in philosophy and religion, with particular interest in the connections between Søren Kierkegaard's Christian philosophy/theology (faith as true ethic), animal ethics, and his views on animals, which have rarely been studied in philosophy. </a:t>
            </a:r>
          </a:p>
          <a:p>
            <a:endParaRPr lang="en-US" dirty="0"/>
          </a:p>
          <a:p>
            <a:r>
              <a:rPr lang="en-US" dirty="0"/>
              <a:t>As stated before, I have been a student at UNT for quite some time, since 2008. So, I am also a lifelong learner like you all! I would like to hear from the newcomer(s) a brief introduction. I have posted some questions to consider on this slide, so please tell me a bit about yourself! </a:t>
            </a:r>
          </a:p>
        </p:txBody>
      </p:sp>
      <p:sp>
        <p:nvSpPr>
          <p:cNvPr id="4" name="Slide Number Placeholder 3"/>
          <p:cNvSpPr>
            <a:spLocks noGrp="1"/>
          </p:cNvSpPr>
          <p:nvPr>
            <p:ph type="sldNum" sz="quarter" idx="5"/>
          </p:nvPr>
        </p:nvSpPr>
        <p:spPr/>
        <p:txBody>
          <a:bodyPr/>
          <a:lstStyle/>
          <a:p>
            <a:fld id="{4C4A80FA-6451-EC46-8325-642D8FAAB97B}" type="slidenum">
              <a:rPr lang="en-US" smtClean="0"/>
              <a:t>4</a:t>
            </a:fld>
            <a:endParaRPr lang="en-US"/>
          </a:p>
        </p:txBody>
      </p:sp>
    </p:spTree>
    <p:extLst>
      <p:ext uri="{BB962C8B-B14F-4D97-AF65-F5344CB8AC3E}">
        <p14:creationId xmlns:p14="http://schemas.microsoft.com/office/powerpoint/2010/main" val="186810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Last Wednesday, we covered Kierkegaard’s Original Synthesis. You can look up the notes on this slide in the PowerPoint posted for that day for what this term “Original Synthesis” means. Basically, we moved into the metaphysical realm with Kierkegaard. This diagram is also on your handouts.</a:t>
            </a:r>
          </a:p>
        </p:txBody>
      </p:sp>
      <p:sp>
        <p:nvSpPr>
          <p:cNvPr id="4" name="Slide Number Placeholder 3"/>
          <p:cNvSpPr>
            <a:spLocks noGrp="1"/>
          </p:cNvSpPr>
          <p:nvPr>
            <p:ph type="sldNum" sz="quarter" idx="5"/>
          </p:nvPr>
        </p:nvSpPr>
        <p:spPr/>
        <p:txBody>
          <a:bodyPr/>
          <a:lstStyle/>
          <a:p>
            <a:fld id="{4C4A80FA-6451-EC46-8325-642D8FAAB97B}" type="slidenum">
              <a:rPr lang="en-US" smtClean="0"/>
              <a:t>5</a:t>
            </a:fld>
            <a:endParaRPr lang="en-US"/>
          </a:p>
        </p:txBody>
      </p:sp>
    </p:spTree>
    <p:extLst>
      <p:ext uri="{BB962C8B-B14F-4D97-AF65-F5344CB8AC3E}">
        <p14:creationId xmlns:p14="http://schemas.microsoft.com/office/powerpoint/2010/main" val="276137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50"/>
            <a:ext cx="5486400" cy="4743450"/>
          </a:xfrm>
        </p:spPr>
        <p:txBody>
          <a:bodyPr/>
          <a:lstStyle/>
          <a:p>
            <a:r>
              <a:rPr lang="en-US" dirty="0"/>
              <a:t>W</a:t>
            </a:r>
            <a:r>
              <a:rPr lang="en-US" sz="1200" kern="1200" dirty="0">
                <a:solidFill>
                  <a:schemeClr val="tx1"/>
                </a:solidFill>
                <a:effectLst/>
                <a:latin typeface="+mn-lt"/>
                <a:ea typeface="+mn-ea"/>
                <a:cs typeface="+mn-cs"/>
              </a:rPr>
              <a:t>e covered the very notion of selfhood from Kierkegaard’s proto-existentialist standpoint as an interiority of being, an inner movement within the original synthesis harnessed by polarizing nodes of terrestrial/celestial; human/divine; finite/infinite; temporal/eternal/necessary/freedom/and actual/</a:t>
            </a:r>
            <a:r>
              <a:rPr lang="en-US" dirty="0"/>
              <a:t>possible. The last two nodes are intimately related: necessary/actual: freedom/possible.</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Challenging nineteenth century German idealism (especially Hegel’s “System”) and asserting that “subjectivity is truth”, Kierkegaard posited the self of the human being as the spirited component of being, or the </a:t>
            </a:r>
            <a:r>
              <a:rPr lang="en-US" sz="1200" i="1" kern="1200" dirty="0">
                <a:solidFill>
                  <a:schemeClr val="tx1"/>
                </a:solidFill>
                <a:effectLst/>
                <a:latin typeface="+mn-lt"/>
                <a:ea typeface="+mn-ea"/>
                <a:cs typeface="+mn-cs"/>
              </a:rPr>
              <a:t>Geist</a:t>
            </a:r>
            <a:r>
              <a:rPr lang="en-US" sz="1200" kern="1200" dirty="0">
                <a:solidFill>
                  <a:schemeClr val="tx1"/>
                </a:solidFill>
                <a:effectLst/>
                <a:latin typeface="+mn-lt"/>
                <a:ea typeface="+mn-ea"/>
                <a:cs typeface="+mn-cs"/>
              </a:rPr>
              <a:t>. As stated in </a:t>
            </a:r>
            <a:r>
              <a:rPr lang="en-US" sz="1200" i="1" kern="1200" dirty="0">
                <a:solidFill>
                  <a:schemeClr val="tx1"/>
                </a:solidFill>
                <a:effectLst/>
                <a:latin typeface="+mn-lt"/>
                <a:ea typeface="+mn-ea"/>
                <a:cs typeface="+mn-cs"/>
              </a:rPr>
              <a:t>The Sickness unto Death</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The human being is spirit. But what is spirit? Spirit is the self. But what 	is the self? The self is a relation which relates to itself, or that in the 	relation which is its relating to itself. The self is not the relation but the 	relation’s relating to itself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Carpenter, 1967, 38.</a:t>
            </a:r>
          </a:p>
          <a:p>
            <a:r>
              <a:rPr lang="en-US" sz="1200" kern="1200" dirty="0">
                <a:solidFill>
                  <a:schemeClr val="tx1"/>
                </a:solidFill>
                <a:effectLst/>
                <a:latin typeface="+mn-lt"/>
                <a:ea typeface="+mn-ea"/>
                <a:cs typeface="+mn-cs"/>
              </a:rPr>
              <a:t>Kierkegaard, Søren. </a:t>
            </a:r>
            <a:r>
              <a:rPr lang="en-US" sz="1200" i="1" kern="1200" dirty="0">
                <a:solidFill>
                  <a:schemeClr val="tx1"/>
                </a:solidFill>
                <a:effectLst/>
                <a:latin typeface="+mn-lt"/>
                <a:ea typeface="+mn-ea"/>
                <a:cs typeface="+mn-cs"/>
              </a:rPr>
              <a:t>The Sickness unto Death</a:t>
            </a:r>
            <a:r>
              <a:rPr lang="en-US" sz="1200" kern="1200" dirty="0">
                <a:solidFill>
                  <a:schemeClr val="tx1"/>
                </a:solidFill>
                <a:effectLst/>
                <a:latin typeface="+mn-lt"/>
                <a:ea typeface="+mn-ea"/>
                <a:cs typeface="+mn-cs"/>
              </a:rPr>
              <a:t> (A. Hannay, Trans.). Hammondsworth, England: Penguin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1989. </a:t>
            </a:r>
            <a:r>
              <a:rPr lang="en-US" sz="1200" i="1" kern="1200" dirty="0">
                <a:solidFill>
                  <a:schemeClr val="tx1"/>
                </a:solidFill>
                <a:effectLst/>
                <a:latin typeface="+mn-lt"/>
                <a:ea typeface="+mn-ea"/>
                <a:cs typeface="+mn-cs"/>
              </a:rPr>
              <a:t>(Original work published 1849)</a:t>
            </a:r>
            <a:r>
              <a:rPr lang="en-US" sz="1200" kern="1200" dirty="0">
                <a:solidFill>
                  <a:schemeClr val="tx1"/>
                </a:solidFill>
                <a:effectLst/>
                <a:latin typeface="+mn-lt"/>
                <a:ea typeface="+mn-ea"/>
                <a:cs typeface="+mn-cs"/>
              </a:rPr>
              <a:t>, 43.</a:t>
            </a:r>
          </a:p>
          <a:p>
            <a:endParaRPr lang="en-US" dirty="0"/>
          </a:p>
          <a:p>
            <a:r>
              <a:rPr lang="en-US" dirty="0"/>
              <a:t>This classical synthesis is limited for K. and only makes sense in terms of God, which later existentialist thinkers vehemently challenged, believing humans to be finite. We also covered the third-man argument posited by Aristotle, so you may want to look back over your notes on this slide and also review the PowerPoint from Wednesday with my notes.</a:t>
            </a:r>
          </a:p>
          <a:p>
            <a:pPr fontAlgn="t"/>
            <a:endParaRPr lang="en-US" dirty="0"/>
          </a:p>
          <a:p>
            <a:r>
              <a:rPr lang="en-US" dirty="0"/>
              <a:t>Herein lies the tension between K. and later thinkers: the viewpoint that man is only finite and mortal, his freedom ossified into the facticity of the past in a moment-to-moment war between present and future. For Sartre, de Beauvoir, and other fashionable atheists of the twentieth century, freedom always originates in the self as it transcends itself towards the world, </a:t>
            </a:r>
            <a:r>
              <a:rPr lang="en-US" i="1" dirty="0"/>
              <a:t>yet there is nothing beyond that self which gives this freedom meaning</a:t>
            </a:r>
            <a:r>
              <a:rPr lang="en-US" dirty="0"/>
              <a:t>. </a:t>
            </a:r>
          </a:p>
          <a:p>
            <a:endParaRPr lang="en-US" dirty="0"/>
          </a:p>
          <a:p>
            <a:r>
              <a:rPr lang="en-US" dirty="0"/>
              <a:t>Returning to Kierkegaard, the freedom to choose one’s being rests securely in the interiority of the self as spirit, which necessarily points to a spiritual realm and therefore something superior to this world and being, namely God. Indeed, the human condition calls for great feats of courage and moral fortitude to confront the existentialist despair which originates in the relation of the relation of the pairings: Ibid., 46.</a:t>
            </a:r>
          </a:p>
          <a:p>
            <a:endParaRPr lang="en-US" dirty="0"/>
          </a:p>
          <a:p>
            <a:r>
              <a:rPr lang="en-US" dirty="0"/>
              <a:t>FINALLY, AND THIS IS A MAJOR POINT, WE DISCUSSED THE IDEA OF THE MISRELATIONS THAT OCCUR BETWEEN THESE POLARIAZING NODES. THE TENSION BETWEEN THEM IS EVER-OSCILLATING, AND ANY MISRELATION RESULTS IN ONE OF THE 20 FORMS OF DESPAIR WHICH ARE COVERED IN THIS BOOK, </a:t>
            </a:r>
            <a:r>
              <a:rPr lang="en-US" i="1" dirty="0"/>
              <a:t>THE SICKNESS UNTO DEATH</a:t>
            </a:r>
            <a:r>
              <a:rPr lang="en-US" dirty="0"/>
              <a:t>” (SHOW BOOK), ANOTHER DIFFICULT BUT CLASSIC BOOK FOR YOUR KIERKEGAARDIAN/EXISTENTIALIST LIBRARY. 20 FORMS OF DESPAIR, AND ONLLY ONE WAY OUT: GOD.</a:t>
            </a:r>
          </a:p>
          <a:p>
            <a:endParaRPr lang="en-US" dirty="0"/>
          </a:p>
          <a:p>
            <a:pPr fontAlgn="t"/>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C4A80FA-6451-EC46-8325-642D8FAAB97B}" type="slidenum">
              <a:rPr lang="en-US" smtClean="0"/>
              <a:t>6</a:t>
            </a:fld>
            <a:endParaRPr lang="en-US"/>
          </a:p>
        </p:txBody>
      </p:sp>
    </p:spTree>
    <p:extLst>
      <p:ext uri="{BB962C8B-B14F-4D97-AF65-F5344CB8AC3E}">
        <p14:creationId xmlns:p14="http://schemas.microsoft.com/office/powerpoint/2010/main" val="69470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49"/>
            <a:ext cx="5486400" cy="4668635"/>
          </a:xfrm>
        </p:spPr>
        <p:txBody>
          <a:bodyPr/>
          <a:lstStyle/>
          <a:p>
            <a:r>
              <a:rPr lang="en-US" dirty="0"/>
              <a:t>So, after this brief review, let’s break into our small groups and answer the following questions. There is no “Right” or “Wrong” answers to these, and often it is the questions that arise in your discussion groups that lead to the most productive work in philosophy. So lets take a few minutes and talk about these questions on the board. </a:t>
            </a:r>
          </a:p>
          <a:p>
            <a:endParaRPr lang="en-US" dirty="0"/>
          </a:p>
          <a:p>
            <a:r>
              <a:rPr lang="en-US" dirty="0"/>
              <a:t>Ok, so what did we come up with?</a:t>
            </a:r>
          </a:p>
          <a:p>
            <a:endParaRPr lang="en-US" dirty="0"/>
          </a:p>
          <a:p>
            <a:pPr marL="457200" indent="-457200">
              <a:buFont typeface="Wingdings" pitchFamily="2" charset="2"/>
              <a:buChar char="v"/>
            </a:pPr>
            <a:r>
              <a:rPr lang="en-US" sz="1200" dirty="0"/>
              <a:t>Do you think of your “self” as a spirit, the spirited component of the life you have lived so far?</a:t>
            </a:r>
          </a:p>
          <a:p>
            <a:pPr marL="457200" indent="-457200">
              <a:buFont typeface="Wingdings" pitchFamily="2" charset="2"/>
              <a:buChar char="v"/>
            </a:pPr>
            <a:endParaRPr lang="en-US" sz="1200" dirty="0"/>
          </a:p>
          <a:p>
            <a:pPr marL="457200" indent="-457200">
              <a:buFont typeface="Wingdings" pitchFamily="2" charset="2"/>
              <a:buChar char="v"/>
            </a:pPr>
            <a:r>
              <a:rPr lang="en-US" sz="1200" dirty="0"/>
              <a:t>Is the “self” a conjoining of these binary opposites, activity driven, a creative act whereby we are making ourselves what we are and what we are to become?</a:t>
            </a:r>
          </a:p>
          <a:p>
            <a:pPr marL="457200" indent="-457200">
              <a:buFont typeface="Wingdings" pitchFamily="2" charset="2"/>
              <a:buChar char="v"/>
            </a:pPr>
            <a:endParaRPr lang="en-US" sz="1200" dirty="0"/>
          </a:p>
          <a:p>
            <a:pPr marL="457200" indent="-457200">
              <a:buFont typeface="Wingdings" pitchFamily="2" charset="2"/>
              <a:buChar char="v"/>
            </a:pPr>
            <a:r>
              <a:rPr lang="en-US" sz="1200" dirty="0"/>
              <a:t>Which of the binary opposites do you relate to the most, and how does the misrelation between the two cause you to experience despair, or does it?</a:t>
            </a:r>
          </a:p>
          <a:p>
            <a:pPr marL="457200" indent="-457200">
              <a:buFont typeface="Wingdings" pitchFamily="2" charset="2"/>
              <a:buChar char="v"/>
            </a:pPr>
            <a:endParaRPr lang="en-US" sz="1200" dirty="0"/>
          </a:p>
          <a:p>
            <a:pPr marL="457200" indent="-457200">
              <a:buFont typeface="Wingdings" pitchFamily="2" charset="2"/>
              <a:buChar char="v"/>
            </a:pPr>
            <a:r>
              <a:rPr lang="en-US" sz="1200" dirty="0"/>
              <a:t>Recall the binary opposites: Terrestrial/Celestial; Human/Divine; Finite/Infinite; Temporal/Eternal; Necessary/Freedom; and Actual/Possible.</a:t>
            </a:r>
          </a:p>
          <a:p>
            <a:pPr marL="457200" indent="-457200">
              <a:buFont typeface="Wingdings" pitchFamily="2" charset="2"/>
              <a:buChar char="v"/>
            </a:pPr>
            <a:endParaRPr lang="en-US" sz="1200" dirty="0"/>
          </a:p>
          <a:p>
            <a:pPr marL="457200" indent="-457200">
              <a:buFont typeface="Wingdings" pitchFamily="2" charset="2"/>
              <a:buChar char="v"/>
            </a:pPr>
            <a:r>
              <a:rPr lang="en-US" sz="1200" dirty="0"/>
              <a:t>Refer to the handout as well of you need a reminder of the diagram.</a:t>
            </a:r>
          </a:p>
          <a:p>
            <a:endParaRPr lang="en-US" dirty="0"/>
          </a:p>
          <a:p>
            <a:r>
              <a:rPr lang="en-US" dirty="0"/>
              <a:t>We can spend a few minutes pondering these questions; as before, do take notes. If you like, appoint a speaker for your group, or if everyone wants to contribute when we return to the large group, that’s great too! I will leave you to self-select your groups – last Wednesday we broke into three small groups, so that would be appropriate for this session as well.</a:t>
            </a:r>
          </a:p>
          <a:p>
            <a:endParaRPr lang="en-US" sz="1200" dirty="0"/>
          </a:p>
          <a:p>
            <a:r>
              <a:rPr lang="en-US" dirty="0"/>
              <a:t>If you need me to go back to a certain slide or ask me a question during your breakout group, just call me over.</a:t>
            </a:r>
            <a:endParaRPr lang="en-US" sz="1200" dirty="0"/>
          </a:p>
          <a:p>
            <a:endParaRPr lang="en-US" dirty="0"/>
          </a:p>
        </p:txBody>
      </p:sp>
      <p:sp>
        <p:nvSpPr>
          <p:cNvPr id="4" name="Slide Number Placeholder 3"/>
          <p:cNvSpPr>
            <a:spLocks noGrp="1"/>
          </p:cNvSpPr>
          <p:nvPr>
            <p:ph type="sldNum" sz="quarter" idx="5"/>
          </p:nvPr>
        </p:nvSpPr>
        <p:spPr/>
        <p:txBody>
          <a:bodyPr/>
          <a:lstStyle/>
          <a:p>
            <a:fld id="{4C4A80FA-6451-EC46-8325-642D8FAAB97B}" type="slidenum">
              <a:rPr lang="en-US" smtClean="0"/>
              <a:t>7</a:t>
            </a:fld>
            <a:endParaRPr lang="en-US"/>
          </a:p>
        </p:txBody>
      </p:sp>
    </p:spTree>
    <p:extLst>
      <p:ext uri="{BB962C8B-B14F-4D97-AF65-F5344CB8AC3E}">
        <p14:creationId xmlns:p14="http://schemas.microsoft.com/office/powerpoint/2010/main" val="404115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12725"/>
            <a:ext cx="5486400" cy="3086100"/>
          </a:xfrm>
        </p:spPr>
        <p:txBody>
          <a:bodyPr/>
          <a:lstStyle/>
          <a:p>
            <a:endParaRPr lang="en-US"/>
          </a:p>
        </p:txBody>
      </p:sp>
      <p:sp>
        <p:nvSpPr>
          <p:cNvPr id="3" name="Notes Placeholder 2"/>
          <p:cNvSpPr>
            <a:spLocks noGrp="1"/>
          </p:cNvSpPr>
          <p:nvPr>
            <p:ph type="body" idx="1"/>
          </p:nvPr>
        </p:nvSpPr>
        <p:spPr>
          <a:xfrm>
            <a:off x="685800" y="3423516"/>
            <a:ext cx="5486400" cy="21115655"/>
          </a:xfrm>
        </p:spPr>
        <p:txBody>
          <a:bodyPr/>
          <a:lstStyle/>
          <a:p>
            <a:r>
              <a:rPr lang="en-US" dirty="0"/>
              <a:t>Moving along, I want to briefly cover a more generalized idea of Kierkegaardian ethics as it relates to these notions of selfhood and introduce you to his emphasis on </a:t>
            </a:r>
            <a:r>
              <a:rPr lang="en-US" b="1" dirty="0"/>
              <a:t>authenticity, </a:t>
            </a:r>
            <a:r>
              <a:rPr lang="en-US" dirty="0"/>
              <a:t>as Kierkegaard at times writes and speaks of “the transformation of the passion”, with a concrete example (concrete examples in philosophical discussion ALWAYS help me to clarify some of the more difficult analytical approaches!) of romantic love compared to marriage, This is a palatable example of Kierkegaardian ethics which probably relates back to his broken heart and the tragic ending of his relationship with Regina Olsen, his true love. He did marry later, but he lived a life of regret, it has been said.</a:t>
            </a:r>
          </a:p>
          <a:p>
            <a:endParaRPr lang="en-US" dirty="0"/>
          </a:p>
          <a:p>
            <a:r>
              <a:rPr lang="en-US" dirty="0"/>
              <a:t>The source for this slide is Kierkegaard’s Either/Or, in which he takes the reader through the ethical stages of life. Another good book for your Kierkegaardian library. For Kierkegaard, Marriage is ethical when compared to romantic love, lending itself to ethical openness (versus aesthetic concealment).</a:t>
            </a:r>
          </a:p>
          <a:p>
            <a:endParaRPr lang="en-US" dirty="0"/>
          </a:p>
          <a:p>
            <a:r>
              <a:rPr lang="en-US" dirty="0"/>
              <a:t>The basic premise of </a:t>
            </a:r>
            <a:r>
              <a:rPr lang="en-US" i="1" dirty="0"/>
              <a:t>Either/Or</a:t>
            </a:r>
            <a:r>
              <a:rPr lang="en-US" dirty="0"/>
              <a:t>:</a:t>
            </a:r>
          </a:p>
          <a:p>
            <a:endParaRPr lang="en-US" dirty="0"/>
          </a:p>
          <a:p>
            <a:pPr fontAlgn="t"/>
            <a:r>
              <a:rPr lang="en-US" dirty="0"/>
              <a:t>	Explores the dichotomy between aesthetic and ethical life choices.</a:t>
            </a:r>
          </a:p>
          <a:p>
            <a:pPr fontAlgn="t"/>
            <a:endParaRPr lang="en-US" dirty="0"/>
          </a:p>
          <a:p>
            <a:pPr fontAlgn="t"/>
            <a:r>
              <a:rPr lang="en-US" dirty="0"/>
              <a:t>	Presents two distinct ways of living: the aesthetic (pleasure-seeking) 	and the ethical (commitment and responsibility).</a:t>
            </a:r>
          </a:p>
          <a:p>
            <a:pPr fontAlgn="t"/>
            <a:endParaRPr lang="en-US" dirty="0"/>
          </a:p>
          <a:p>
            <a:pPr fontAlgn="t"/>
            <a:r>
              <a:rPr lang="en-US" dirty="0"/>
              <a:t>	Emphasizes the importance of personal choice and individual 	existence.</a:t>
            </a:r>
          </a:p>
          <a:p>
            <a:pPr fontAlgn="t"/>
            <a:endParaRPr lang="en-US" dirty="0"/>
          </a:p>
          <a:p>
            <a:pPr fontAlgn="t"/>
            <a:r>
              <a:rPr lang="en-US" dirty="0"/>
              <a:t>	Discusses the implications of choosing one path over the other.</a:t>
            </a:r>
          </a:p>
          <a:p>
            <a:pPr fontAlgn="t"/>
            <a:endParaRPr lang="en-US" dirty="0"/>
          </a:p>
          <a:p>
            <a:pPr fontAlgn="t"/>
            <a:r>
              <a:rPr lang="en-US" dirty="0"/>
              <a:t>	Highlights the tension between freedom and the constraints of societal 	norms.</a:t>
            </a:r>
          </a:p>
          <a:p>
            <a:pPr fontAlgn="t"/>
            <a:endParaRPr lang="en-US" dirty="0"/>
          </a:p>
          <a:p>
            <a:pPr fontAlgn="t"/>
            <a:r>
              <a:rPr lang="en-US" dirty="0"/>
              <a:t>	Encourages readers to reflect on their own life decisions and values.</a:t>
            </a:r>
          </a:p>
          <a:p>
            <a:endParaRPr lang="en-US" dirty="0"/>
          </a:p>
          <a:p>
            <a:r>
              <a:rPr lang="en-US" b="1" dirty="0"/>
              <a:t>Ok, what does aesthetics refer to in philosophy do you think? </a:t>
            </a:r>
          </a:p>
          <a:p>
            <a:endParaRPr lang="en-US" b="1" dirty="0"/>
          </a:p>
          <a:p>
            <a:r>
              <a:rPr lang="en-US" dirty="0">
                <a:highlight>
                  <a:srgbClr val="FFFF00"/>
                </a:highlight>
              </a:rPr>
              <a:t>Conventionally, “aesthetics” refers to a theory concerning beauty and art or the branch of philosophy that studies these topics. However, many of the romantics rejected the identification of aesthetics with a circumscribed domain of human life that is separated from the practical and theoretical domains of life. The most characteristic romantic commitment is to the idea that the character of art and beauty and of our engagement with them should shape all aspects of human life. Being fundamental to human existence, beauty and art should be a central ingredient not only in a philosophical or artistic life, but also in the lives of ordinary men and women. (From Stanford Encyclopedia of Philosophy under the title “19</a:t>
            </a:r>
            <a:r>
              <a:rPr lang="en-US" baseline="30000" dirty="0">
                <a:highlight>
                  <a:srgbClr val="FFFF00"/>
                </a:highlight>
              </a:rPr>
              <a:t>th</a:t>
            </a:r>
            <a:r>
              <a:rPr lang="en-US" dirty="0">
                <a:highlight>
                  <a:srgbClr val="FFFF00"/>
                </a:highlight>
              </a:rPr>
              <a:t> Century Romantic Aesthetics)</a:t>
            </a:r>
          </a:p>
          <a:p>
            <a:endParaRPr lang="en-US" dirty="0"/>
          </a:p>
          <a:p>
            <a:r>
              <a:rPr lang="en-US" b="1" dirty="0"/>
              <a:t> Ok, first of all, what is aesthetics according to Kierkegaard in philosophy?</a:t>
            </a:r>
          </a:p>
          <a:p>
            <a:pPr fontAlgn="t"/>
            <a:endParaRPr lang="en-US" dirty="0"/>
          </a:p>
          <a:p>
            <a:pPr fontAlgn="t"/>
            <a:r>
              <a:rPr lang="en-US" dirty="0"/>
              <a:t>1. Aesthetics is one of the stages of life, focusing on sensory experiences and pleasures.</a:t>
            </a:r>
          </a:p>
          <a:p>
            <a:pPr fontAlgn="t"/>
            <a:endParaRPr lang="en-US" dirty="0"/>
          </a:p>
          <a:p>
            <a:pPr fontAlgn="t"/>
            <a:r>
              <a:rPr lang="en-US" dirty="0"/>
              <a:t>2. It emphasizes the pursuit of beauty and immediate gratification over deeper meaning.</a:t>
            </a:r>
          </a:p>
          <a:p>
            <a:pPr fontAlgn="t"/>
            <a:endParaRPr lang="en-US" dirty="0"/>
          </a:p>
          <a:p>
            <a:pPr fontAlgn="t"/>
            <a:r>
              <a:rPr lang="en-US" dirty="0"/>
              <a:t>3. The aesthetic life is characterized by a lack of commitment and existential anxiety.</a:t>
            </a:r>
          </a:p>
          <a:p>
            <a:pPr fontAlgn="t"/>
            <a:r>
              <a:rPr lang="en-US" dirty="0"/>
              <a:t>Kierkegaard contrasts aesthetics with the ethical stage, which involves responsibility and choices.</a:t>
            </a:r>
          </a:p>
          <a:p>
            <a:pPr fontAlgn="t"/>
            <a:endParaRPr lang="en-US" dirty="0"/>
          </a:p>
          <a:p>
            <a:pPr fontAlgn="t"/>
            <a:r>
              <a:rPr lang="en-US" dirty="0"/>
              <a:t>4. He argues that </a:t>
            </a:r>
            <a:r>
              <a:rPr lang="en-US" dirty="0">
                <a:highlight>
                  <a:srgbClr val="FFFF00"/>
                </a:highlight>
              </a:rPr>
              <a:t>a purely aesthetic life leads to despair and a sense of emptiness</a:t>
            </a:r>
            <a:r>
              <a:rPr lang="en-US" dirty="0"/>
              <a:t>.</a:t>
            </a:r>
          </a:p>
          <a:p>
            <a:pPr fontAlgn="t"/>
            <a:r>
              <a:rPr lang="en-US" dirty="0"/>
              <a:t>Ultimately, Kierkegaard suggests that </a:t>
            </a:r>
            <a:r>
              <a:rPr lang="en-US" dirty="0">
                <a:highlight>
                  <a:srgbClr val="FFFF00"/>
                </a:highlight>
              </a:rPr>
              <a:t>true fulfillment comes from moving beyond aesthetics to a more meaningful existence.</a:t>
            </a:r>
          </a:p>
          <a:p>
            <a:endParaRPr lang="en-US" dirty="0"/>
          </a:p>
          <a:p>
            <a:r>
              <a:rPr lang="en-US" b="1" dirty="0"/>
              <a:t>So, what does “aesthetic concealment mean” to you? </a:t>
            </a:r>
          </a:p>
          <a:p>
            <a:endParaRPr lang="en-US" b="1" dirty="0"/>
          </a:p>
          <a:p>
            <a:pPr fontAlgn="t"/>
            <a:r>
              <a:rPr lang="en-US" b="1" dirty="0"/>
              <a:t>The three ethical stages are as follows for Kierkegaard: </a:t>
            </a:r>
          </a:p>
          <a:p>
            <a:pPr fontAlgn="t"/>
            <a:endParaRPr lang="en-US" b="1" dirty="0"/>
          </a:p>
          <a:p>
            <a:pPr fontAlgn="t"/>
            <a:r>
              <a:rPr lang="en-US" b="1" dirty="0"/>
              <a:t>Aesthetic Stage</a:t>
            </a:r>
            <a:r>
              <a:rPr lang="en-US" dirty="0"/>
              <a:t>: Focuses on personal pleasure and immediate satisfaction; life is driven by desires and experiences.</a:t>
            </a:r>
          </a:p>
          <a:p>
            <a:pPr fontAlgn="t"/>
            <a:endParaRPr lang="en-US" dirty="0"/>
          </a:p>
          <a:p>
            <a:pPr fontAlgn="t"/>
            <a:r>
              <a:rPr lang="en-US" b="1" dirty="0"/>
              <a:t>Ethical Stage</a:t>
            </a:r>
            <a:r>
              <a:rPr lang="en-US" dirty="0"/>
              <a:t>: Emphasizes moral responsibility and commitment; individuals make choices based on societal norms and values.</a:t>
            </a:r>
          </a:p>
          <a:p>
            <a:pPr fontAlgn="t"/>
            <a:endParaRPr lang="en-US" dirty="0"/>
          </a:p>
          <a:p>
            <a:pPr fontAlgn="t"/>
            <a:r>
              <a:rPr lang="en-US" b="1" dirty="0"/>
              <a:t>Religious Stage</a:t>
            </a:r>
            <a:r>
              <a:rPr lang="en-US" dirty="0"/>
              <a:t>: Involves a personal relationship with the divine; transcends ethical norms through faith and individual belief.</a:t>
            </a:r>
            <a:endParaRPr lang="en-US" b="1" dirty="0"/>
          </a:p>
          <a:p>
            <a:endParaRPr lang="en-US" dirty="0"/>
          </a:p>
          <a:p>
            <a:pPr marL="171450" indent="-171450">
              <a:buFont typeface="Arial" panose="020B0604020202020204" pitchFamily="34" charset="0"/>
              <a:buChar char="•"/>
            </a:pPr>
            <a:r>
              <a:rPr lang="en-US" dirty="0"/>
              <a:t>	As an aside, Aesthetics is one of the major philosophical sub-	disciplines and very popular these days, relating to the arts in 	particular but many other disciplines as well, especially with respect to 	crossovers with anthropology, sociology, and, really all the biological 	sciences; even medicine, multimedia projects, music, you name it.</a:t>
            </a:r>
          </a:p>
          <a:p>
            <a:endParaRPr lang="en-US" dirty="0"/>
          </a:p>
          <a:p>
            <a:r>
              <a:rPr lang="en-US" dirty="0"/>
              <a:t>Kierkegaard stresses the importance of </a:t>
            </a:r>
            <a:r>
              <a:rPr lang="en-US" dirty="0">
                <a:highlight>
                  <a:srgbClr val="FFFF00"/>
                </a:highlight>
              </a:rPr>
              <a:t>choice</a:t>
            </a:r>
            <a:r>
              <a:rPr lang="en-US" dirty="0"/>
              <a:t> for an </a:t>
            </a:r>
            <a:r>
              <a:rPr lang="en-US" b="1" dirty="0"/>
              <a:t>authentic life (existentialism)</a:t>
            </a:r>
          </a:p>
          <a:p>
            <a:endParaRPr lang="en-US" b="1" dirty="0"/>
          </a:p>
          <a:p>
            <a:r>
              <a:rPr lang="en-US" b="1" dirty="0"/>
              <a:t>Choosing aesthetically is not choosing at all; there is a NEED to choose choice itself (relates back to the polarities/interiority of the self), taking responsibility for the person he has become. What do you think he means by this?</a:t>
            </a:r>
          </a:p>
          <a:p>
            <a:endParaRPr lang="en-US" b="1" dirty="0"/>
          </a:p>
          <a:p>
            <a:r>
              <a:rPr lang="en-US" dirty="0"/>
              <a:t>Kierkegaard urges self-acceptance (</a:t>
            </a:r>
            <a:r>
              <a:rPr lang="en-US" dirty="0">
                <a:highlight>
                  <a:srgbClr val="FFFF00"/>
                </a:highlight>
              </a:rPr>
              <a:t>facticity in the world</a:t>
            </a:r>
            <a:r>
              <a:rPr lang="en-US" dirty="0"/>
              <a:t>) versus self-alienation, such that </a:t>
            </a:r>
            <a:r>
              <a:rPr lang="en-US" dirty="0">
                <a:highlight>
                  <a:srgbClr val="FFFF00"/>
                </a:highlight>
              </a:rPr>
              <a:t>the “I chooses itself” (also referring to selfhood and the interiority of being.</a:t>
            </a:r>
          </a:p>
          <a:p>
            <a:endParaRPr lang="en-US" dirty="0">
              <a:highlight>
                <a:srgbClr val="FFFF00"/>
              </a:highlight>
            </a:endParaRPr>
          </a:p>
          <a:p>
            <a:r>
              <a:rPr lang="en-US" dirty="0">
                <a:highlight>
                  <a:srgbClr val="FFFF00"/>
                </a:highlight>
              </a:rPr>
              <a:t>For your general existentialist notes, “facticity in the world” is a very common phrase, taken up later especially by Martin Heidegger in his book, </a:t>
            </a:r>
            <a:r>
              <a:rPr lang="en-US" i="1" dirty="0">
                <a:highlight>
                  <a:srgbClr val="FFFF00"/>
                </a:highlight>
              </a:rPr>
              <a:t>Being in Time, </a:t>
            </a:r>
            <a:r>
              <a:rPr lang="en-US" dirty="0">
                <a:highlight>
                  <a:srgbClr val="FFFF00"/>
                </a:highlight>
              </a:rPr>
              <a:t>the hardest book I have ever read, but a great one to conquer! (Show book)</a:t>
            </a:r>
          </a:p>
          <a:p>
            <a:endParaRPr lang="en-US" dirty="0">
              <a:highlight>
                <a:srgbClr val="FFFF00"/>
              </a:highlight>
            </a:endParaRPr>
          </a:p>
          <a:p>
            <a:pPr fontAlgn="t"/>
            <a:r>
              <a:rPr lang="en-US" dirty="0">
                <a:highlight>
                  <a:srgbClr val="FFFF00"/>
                </a:highlight>
              </a:rPr>
              <a:t>Facticity in the World: </a:t>
            </a:r>
          </a:p>
          <a:p>
            <a:pPr fontAlgn="t"/>
            <a:endParaRPr lang="en-US" dirty="0"/>
          </a:p>
          <a:p>
            <a:pPr marL="171450" indent="-171450" fontAlgn="t">
              <a:buFont typeface="Arial" panose="020B0604020202020204" pitchFamily="34" charset="0"/>
              <a:buChar char="•"/>
            </a:pPr>
            <a:r>
              <a:rPr lang="en-US" dirty="0"/>
              <a:t>Definition: Facticity refers to the concrete details and conditions of existence that shape human life.</a:t>
            </a:r>
          </a:p>
          <a:p>
            <a:pPr marL="171450" indent="-171450" fontAlgn="t">
              <a:buFont typeface="Arial" panose="020B0604020202020204" pitchFamily="34" charset="0"/>
              <a:buChar char="•"/>
            </a:pPr>
            <a:endParaRPr lang="en-US" dirty="0"/>
          </a:p>
          <a:p>
            <a:pPr marL="171450" indent="-171450" fontAlgn="t">
              <a:buFont typeface="Arial" panose="020B0604020202020204" pitchFamily="34" charset="0"/>
              <a:buChar char="•"/>
            </a:pPr>
            <a:r>
              <a:rPr lang="en-US" dirty="0"/>
              <a:t>Existentialism: Central to existentialist thought, emphasizing the importance of individual experience and context.</a:t>
            </a:r>
          </a:p>
          <a:p>
            <a:pPr marL="171450" indent="-171450" fontAlgn="t">
              <a:buFont typeface="Arial" panose="020B0604020202020204" pitchFamily="34" charset="0"/>
              <a:buChar char="•"/>
            </a:pPr>
            <a:endParaRPr lang="en-US" dirty="0"/>
          </a:p>
          <a:p>
            <a:pPr marL="171450" indent="-171450" fontAlgn="t">
              <a:buFont typeface="Arial" panose="020B0604020202020204" pitchFamily="34" charset="0"/>
              <a:buChar char="•"/>
            </a:pPr>
            <a:r>
              <a:rPr lang="en-US" dirty="0"/>
              <a:t>Human Condition: Highlights the limitations and circumstances that define our choices and actions.</a:t>
            </a:r>
          </a:p>
          <a:p>
            <a:pPr marL="171450" indent="-171450" fontAlgn="t">
              <a:buFont typeface="Arial" panose="020B0604020202020204" pitchFamily="34" charset="0"/>
              <a:buChar char="•"/>
            </a:pPr>
            <a:endParaRPr lang="en-US" dirty="0"/>
          </a:p>
          <a:p>
            <a:pPr marL="171450" indent="-171450" fontAlgn="t">
              <a:buFont typeface="Arial" panose="020B0604020202020204" pitchFamily="34" charset="0"/>
              <a:buChar char="•"/>
            </a:pPr>
            <a:r>
              <a:rPr lang="en-US" dirty="0"/>
              <a:t>Authenticity: Encourages individuals to acknowledge their facticity to live authentically and make meaningful choices.</a:t>
            </a:r>
          </a:p>
          <a:p>
            <a:pPr marL="171450" indent="-171450" fontAlgn="t">
              <a:buFont typeface="Arial" panose="020B0604020202020204" pitchFamily="34" charset="0"/>
              <a:buChar char="•"/>
            </a:pPr>
            <a:endParaRPr lang="en-US" dirty="0"/>
          </a:p>
          <a:p>
            <a:pPr marL="171450" indent="-171450" fontAlgn="t">
              <a:buFont typeface="Arial" panose="020B0604020202020204" pitchFamily="34" charset="0"/>
              <a:buChar char="•"/>
            </a:pPr>
            <a:r>
              <a:rPr lang="en-US" dirty="0"/>
              <a:t>Historical Context: Recognizes that facticity is influenced by historical, cultural, and social factors.</a:t>
            </a:r>
          </a:p>
          <a:p>
            <a:pPr marL="171450" indent="-171450" fontAlgn="t">
              <a:buFont typeface="Arial" panose="020B0604020202020204" pitchFamily="34" charset="0"/>
              <a:buChar char="•"/>
            </a:pPr>
            <a:endParaRPr lang="en-US" dirty="0"/>
          </a:p>
          <a:p>
            <a:pPr marL="171450" indent="-171450" fontAlgn="t">
              <a:buFont typeface="Arial" panose="020B0604020202020204" pitchFamily="34" charset="0"/>
              <a:buChar char="•"/>
            </a:pPr>
            <a:r>
              <a:rPr lang="en-US" dirty="0"/>
              <a:t>Philosophical Implications: Raises questions about freedom, responsibility, and the nature of reality in human existence.</a:t>
            </a:r>
          </a:p>
          <a:p>
            <a:endParaRPr lang="en-US" dirty="0">
              <a:highlight>
                <a:srgbClr val="FFFF00"/>
              </a:highlight>
            </a:endParaRPr>
          </a:p>
          <a:p>
            <a:r>
              <a:rPr lang="en-US" b="1" dirty="0"/>
              <a:t>So, Kierkegaard is seeking a balance between possibility (in which too much choice paralyses the will)/and necessity (the complete absence of choice) [REFERRING AGAIN BACK TO THE POLARITIES/NODES OF THE ORIGINAL SYNTHESIS/SELFHOOD)</a:t>
            </a:r>
          </a:p>
          <a:p>
            <a:endParaRPr lang="en-US" b="1" dirty="0"/>
          </a:p>
          <a:p>
            <a:r>
              <a:rPr lang="en-US" b="1" dirty="0"/>
              <a:t>Kierkegaard urges VOLUNTARY SELF-LIMITATION: : Devotion to work, his wife, his children being LESS a sacrifice than the Source of joy and satisfaction (God). So, this is the first STAGE of the ethical journey.</a:t>
            </a:r>
          </a:p>
          <a:p>
            <a:endParaRPr lang="en-US" b="1" dirty="0"/>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a:p>
            <a:endParaRPr lang="en-US" dirty="0"/>
          </a:p>
          <a:p>
            <a:endParaRPr lang="en-US" dirty="0"/>
          </a:p>
          <a:p>
            <a:r>
              <a:rPr lang="en-US" dirty="0"/>
              <a:t>1. </a:t>
            </a:r>
          </a:p>
        </p:txBody>
      </p:sp>
      <p:sp>
        <p:nvSpPr>
          <p:cNvPr id="4" name="Slide Number Placeholder 3"/>
          <p:cNvSpPr>
            <a:spLocks noGrp="1"/>
          </p:cNvSpPr>
          <p:nvPr>
            <p:ph type="sldNum" sz="quarter" idx="5"/>
          </p:nvPr>
        </p:nvSpPr>
        <p:spPr/>
        <p:txBody>
          <a:bodyPr/>
          <a:lstStyle/>
          <a:p>
            <a:fld id="{6DDC48EA-030C-B34B-BC82-D53B057E8691}" type="slidenum">
              <a:rPr lang="en-US" smtClean="0"/>
              <a:t>8</a:t>
            </a:fld>
            <a:endParaRPr lang="en-US"/>
          </a:p>
        </p:txBody>
      </p:sp>
    </p:spTree>
    <p:extLst>
      <p:ext uri="{BB962C8B-B14F-4D97-AF65-F5344CB8AC3E}">
        <p14:creationId xmlns:p14="http://schemas.microsoft.com/office/powerpoint/2010/main" val="198870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49"/>
            <a:ext cx="5486400" cy="10429356"/>
          </a:xfrm>
        </p:spPr>
        <p:txBody>
          <a:bodyPr/>
          <a:lstStyle/>
          <a:p>
            <a:r>
              <a:rPr lang="en-US" sz="1200" kern="1200" dirty="0">
                <a:solidFill>
                  <a:schemeClr val="tx1"/>
                </a:solidFill>
                <a:effectLst/>
                <a:latin typeface="+mn-lt"/>
                <a:ea typeface="+mn-ea"/>
                <a:cs typeface="+mn-cs"/>
              </a:rPr>
              <a:t>So, an understanding of Kierkegaard’s three ethical stages leads us to a better understanding of the inward journey to God, the next BIG Kierkegaardian theme.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twentieth century existentialists, Kierkegaard believes we are world-constituting individuals, yet these binary relations are given to us by God. </a:t>
            </a:r>
          </a:p>
          <a:p>
            <a:endParaRPr lang="en-US" dirty="0"/>
          </a:p>
          <a:p>
            <a:r>
              <a:rPr lang="en-US" sz="1200" kern="1200" dirty="0">
                <a:solidFill>
                  <a:schemeClr val="tx1"/>
                </a:solidFill>
                <a:effectLst/>
                <a:latin typeface="+mn-lt"/>
                <a:ea typeface="+mn-ea"/>
                <a:cs typeface="+mn-cs"/>
              </a:rPr>
              <a:t>For Kierkegaard writing as Anti-Climacus in </a:t>
            </a:r>
            <a:r>
              <a:rPr lang="en-US" sz="1200" i="1" kern="1200" dirty="0">
                <a:solidFill>
                  <a:schemeClr val="tx1"/>
                </a:solidFill>
                <a:effectLst/>
                <a:latin typeface="+mn-lt"/>
                <a:ea typeface="+mn-ea"/>
                <a:cs typeface="+mn-cs"/>
              </a:rPr>
              <a:t>The Sickness unto Death</a:t>
            </a:r>
            <a:r>
              <a:rPr lang="en-US" sz="1200" kern="1200" dirty="0">
                <a:solidFill>
                  <a:schemeClr val="tx1"/>
                </a:solidFill>
                <a:effectLst/>
                <a:latin typeface="+mn-lt"/>
                <a:ea typeface="+mn-ea"/>
                <a:cs typeface="+mn-cs"/>
              </a:rPr>
              <a:t>, despair is a misrelation of the synthesis, a sickness of the spirit, the “sickness unto death” which may also be applied to the loss of faith in God and acceptance that “as far as the individual is concerned, death is indeed the end”. </a:t>
            </a:r>
          </a:p>
          <a:p>
            <a:endParaRPr lang="en-US" dirty="0"/>
          </a:p>
          <a:p>
            <a:r>
              <a:rPr lang="en-US" sz="1200" kern="1200" dirty="0">
                <a:solidFill>
                  <a:schemeClr val="tx1"/>
                </a:solidFill>
                <a:effectLst/>
                <a:latin typeface="+mn-lt"/>
                <a:ea typeface="+mn-ea"/>
                <a:cs typeface="+mn-cs"/>
              </a:rPr>
              <a:t>As indicated by the subtitle of </a:t>
            </a:r>
            <a:r>
              <a:rPr lang="en-US" sz="1200" i="1" kern="1200" dirty="0">
                <a:solidFill>
                  <a:schemeClr val="tx1"/>
                </a:solidFill>
                <a:effectLst/>
                <a:latin typeface="+mn-lt"/>
                <a:ea typeface="+mn-ea"/>
                <a:cs typeface="+mn-cs"/>
              </a:rPr>
              <a:t>The Sickness unto Death</a:t>
            </a:r>
            <a:r>
              <a:rPr lang="en-US" sz="1200" kern="1200" dirty="0">
                <a:solidFill>
                  <a:schemeClr val="tx1"/>
                </a:solidFill>
                <a:effectLst/>
                <a:latin typeface="+mn-lt"/>
                <a:ea typeface="+mn-ea"/>
                <a:cs typeface="+mn-cs"/>
              </a:rPr>
              <a:t>, Kierkegaard intends his work for the upbuilding of faith in God, an “edification and awakening”. This is especially important for those who have rejected the God of Christian dogma and seek a </a:t>
            </a:r>
            <a:r>
              <a:rPr lang="en-US" sz="1200" kern="1200" dirty="0">
                <a:effectLst/>
                <a:highlight>
                  <a:srgbClr val="FFFF00"/>
                </a:highlight>
                <a:latin typeface="+mn-lt"/>
                <a:ea typeface="+mn-ea"/>
                <a:cs typeface="+mn-cs"/>
              </a:rPr>
              <a:t>genuine and authentic personal relationship with the Creator-within</a:t>
            </a:r>
            <a:r>
              <a:rPr lang="en-US" sz="1200" kern="1200" dirty="0">
                <a:solidFill>
                  <a:schemeClr val="tx1"/>
                </a:solidFill>
                <a:effectLst/>
                <a:latin typeface="+mn-lt"/>
                <a:ea typeface="+mn-ea"/>
                <a:cs typeface="+mn-cs"/>
              </a:rPr>
              <a:t>, the salvation provided by His grace and salvation through Christ. However, a “fundamental fear of conscious selfhood” by which one answers directly to God must be </a:t>
            </a:r>
            <a:r>
              <a:rPr lang="en-US" b="1" dirty="0"/>
              <a:t>OVERCOME</a:t>
            </a:r>
            <a:r>
              <a:rPr lang="en-US" sz="1200" kern="1200" dirty="0">
                <a:solidFill>
                  <a:schemeClr val="tx1"/>
                </a:solidFill>
                <a:effectLst/>
                <a:latin typeface="+mn-lt"/>
                <a:ea typeface="+mn-ea"/>
                <a:cs typeface="+mn-cs"/>
              </a:rPr>
              <a:t> </a:t>
            </a:r>
            <a:r>
              <a:rPr lang="en-US" dirty="0"/>
              <a:t>so as to</a:t>
            </a:r>
            <a:r>
              <a:rPr lang="en-US" sz="1200" kern="1200" dirty="0">
                <a:solidFill>
                  <a:schemeClr val="tx1"/>
                </a:solidFill>
                <a:effectLst/>
                <a:latin typeface="+mn-lt"/>
                <a:ea typeface="+mn-ea"/>
                <a:cs typeface="+mn-cs"/>
              </a:rPr>
              <a:t> catapult oneself over the obstacle of despair into the welcoming pool which is </a:t>
            </a:r>
            <a:r>
              <a:rPr lang="en-US" sz="1200" kern="1200" dirty="0">
                <a:effectLst/>
                <a:highlight>
                  <a:srgbClr val="FFFF00"/>
                </a:highlight>
                <a:latin typeface="+mn-lt"/>
                <a:ea typeface="+mn-ea"/>
                <a:cs typeface="+mn-cs"/>
              </a:rPr>
              <a:t>faith and hope for the eternal relationship of the self as spirit to </a:t>
            </a:r>
            <a:r>
              <a:rPr lang="en-US" sz="1200" b="1" kern="1200" dirty="0">
                <a:effectLst/>
                <a:highlight>
                  <a:srgbClr val="FFFF00"/>
                </a:highlight>
                <a:latin typeface="+mn-lt"/>
                <a:ea typeface="+mn-ea"/>
                <a:cs typeface="+mn-cs"/>
              </a:rPr>
              <a:t>the origin which </a:t>
            </a:r>
            <a:r>
              <a:rPr lang="en-US" b="1" dirty="0">
                <a:highlight>
                  <a:srgbClr val="FFFF00"/>
                </a:highlight>
              </a:rPr>
              <a:t>IS</a:t>
            </a:r>
            <a:r>
              <a:rPr lang="en-US" sz="1200" b="1" kern="1200" dirty="0">
                <a:effectLst/>
                <a:highlight>
                  <a:srgbClr val="FFFF00"/>
                </a:highlight>
                <a:latin typeface="+mn-lt"/>
                <a:ea typeface="+mn-ea"/>
                <a:cs typeface="+mn-cs"/>
              </a:rPr>
              <a:t> God. </a:t>
            </a:r>
            <a:r>
              <a:rPr lang="en-US" sz="1200" kern="1200" dirty="0">
                <a:solidFill>
                  <a:schemeClr val="tx1"/>
                </a:solidFill>
                <a:effectLst/>
                <a:latin typeface="+mn-lt"/>
                <a:ea typeface="+mn-ea"/>
                <a:cs typeface="+mn-cs"/>
              </a:rPr>
              <a:t>Further, one is more oneself the more one conceives of God, answering to “eternal demands of an ethical nature”.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Kierkegaard, essence precedes existence, yet essence also </a:t>
            </a:r>
            <a:r>
              <a:rPr lang="en-US" sz="1200" i="1" kern="1200" dirty="0">
                <a:solidFill>
                  <a:schemeClr val="tx1"/>
                </a:solidFill>
                <a:effectLst/>
                <a:latin typeface="+mn-lt"/>
                <a:ea typeface="+mn-ea"/>
                <a:cs typeface="+mn-cs"/>
              </a:rPr>
              <a:t>equals</a:t>
            </a:r>
            <a:r>
              <a:rPr lang="en-US" sz="1200" kern="1200" dirty="0">
                <a:solidFill>
                  <a:schemeClr val="tx1"/>
                </a:solidFill>
                <a:effectLst/>
                <a:latin typeface="+mn-lt"/>
                <a:ea typeface="+mn-ea"/>
                <a:cs typeface="+mn-cs"/>
              </a:rPr>
              <a:t> existence in the self that contains and is the kernel of God’s spirit in the world. One’s responsibility to others originates in an ethics of love which is freely given by God to His special creation: man. Seeking to edify, or uplift the reader, Kierkegaard recognizes the loneliness which man feels in his unique condition in the world, a despair resulting from misrelation between the polarities of his 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Yet by </a:t>
            </a:r>
            <a:r>
              <a:rPr lang="en-US" sz="1200" kern="1200" dirty="0">
                <a:solidFill>
                  <a:schemeClr val="tx1"/>
                </a:solidFill>
                <a:effectLst/>
                <a:highlight>
                  <a:srgbClr val="FFFF00"/>
                </a:highlight>
                <a:latin typeface="+mn-lt"/>
                <a:ea typeface="+mn-ea"/>
                <a:cs typeface="+mn-cs"/>
              </a:rPr>
              <a:t>facing one’s fears and loneliness, by standing before God</a:t>
            </a:r>
            <a:r>
              <a:rPr lang="en-US" sz="1200" kern="1200" dirty="0">
                <a:solidFill>
                  <a:schemeClr val="tx1"/>
                </a:solidFill>
                <a:effectLst/>
                <a:latin typeface="+mn-lt"/>
                <a:ea typeface="+mn-ea"/>
                <a:cs typeface="+mn-cs"/>
              </a:rPr>
              <a:t>, man has the opportunity to take “the leap of faith” and believe in salvation, life after death, true immortality in the eternal and infinite dimensions, the Kingdom of God.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Genuine freedom therefore arises through the inward journey of despair into hope, which colors all a man’s actions while still in the earthly realm. This inward journey of despair into HOPE leads to GENUINE FREEDOM.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C4A80FA-6451-EC46-8325-642D8FAAB97B}" type="slidenum">
              <a:rPr lang="en-US" smtClean="0"/>
              <a:t>9</a:t>
            </a:fld>
            <a:endParaRPr lang="en-US"/>
          </a:p>
        </p:txBody>
      </p:sp>
    </p:spTree>
    <p:extLst>
      <p:ext uri="{BB962C8B-B14F-4D97-AF65-F5344CB8AC3E}">
        <p14:creationId xmlns:p14="http://schemas.microsoft.com/office/powerpoint/2010/main" val="154568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10/2/25</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7103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10/3/25</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17000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10/3/25</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6697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10/2/25</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41291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10/2/25</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8349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10/2/25</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6230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10/2/25</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6587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10/2/25</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7524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10/3/25</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4372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10/2/25</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5497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10/2/25</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370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10/2/25</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569759987"/>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93" r:id="rId6"/>
    <p:sldLayoutId id="2147484088" r:id="rId7"/>
    <p:sldLayoutId id="2147484089" r:id="rId8"/>
    <p:sldLayoutId id="2147484090" r:id="rId9"/>
    <p:sldLayoutId id="2147484092" r:id="rId10"/>
    <p:sldLayoutId id="214748409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5OnF3sg0c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3AD233EE-DAF4-FB87-30F0-62F9373E3690}"/>
              </a:ext>
            </a:extLst>
          </p:cNvPr>
          <p:cNvPicPr>
            <a:picLocks noChangeAspect="1"/>
          </p:cNvPicPr>
          <p:nvPr/>
        </p:nvPicPr>
        <p:blipFill rotWithShape="1">
          <a:blip r:embed="rId3">
            <a:alphaModFix/>
          </a:blip>
          <a:srcRect t="5355" r="1" b="19650"/>
          <a:stretch/>
        </p:blipFill>
        <p:spPr>
          <a:xfrm>
            <a:off x="-688" y="-4"/>
            <a:ext cx="12192687" cy="6858000"/>
          </a:xfrm>
          <a:prstGeom prst="rect">
            <a:avLst/>
          </a:prstGeom>
        </p:spPr>
      </p:pic>
      <p:grpSp>
        <p:nvGrpSpPr>
          <p:cNvPr id="127" name="Group 126">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128" name="Group 127">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136" name="Rectangle 135">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9" name="Group 128">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134" name="Rectangle 133">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0" name="Group 129">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132" name="Rectangle 131">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1" name="Rectangle 130">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5CE8CCF-2848-5F14-29FD-BA89B3943A95}"/>
              </a:ext>
            </a:extLst>
          </p:cNvPr>
          <p:cNvSpPr>
            <a:spLocks noGrp="1"/>
          </p:cNvSpPr>
          <p:nvPr>
            <p:ph type="ctrTitle"/>
          </p:nvPr>
        </p:nvSpPr>
        <p:spPr>
          <a:xfrm>
            <a:off x="540000" y="540000"/>
            <a:ext cx="4500561" cy="4259814"/>
          </a:xfrm>
        </p:spPr>
        <p:txBody>
          <a:bodyPr vert="horz" lIns="91440" tIns="45720" rIns="91440" bIns="45720" rtlCol="0" anchor="b">
            <a:normAutofit/>
          </a:bodyPr>
          <a:lstStyle/>
          <a:p>
            <a:r>
              <a:rPr lang="en-US" sz="7500" dirty="0">
                <a:solidFill>
                  <a:srgbClr val="FFFFFF"/>
                </a:solidFill>
              </a:rPr>
              <a:t>The Quest for Genuine Freedom</a:t>
            </a:r>
          </a:p>
        </p:txBody>
      </p:sp>
      <p:sp>
        <p:nvSpPr>
          <p:cNvPr id="3" name="Subtitle 2">
            <a:extLst>
              <a:ext uri="{FF2B5EF4-FFF2-40B4-BE49-F238E27FC236}">
                <a16:creationId xmlns:a16="http://schemas.microsoft.com/office/drawing/2014/main" id="{85932454-D940-1AD6-492C-805604D9C90C}"/>
              </a:ext>
            </a:extLst>
          </p:cNvPr>
          <p:cNvSpPr>
            <a:spLocks noGrp="1"/>
          </p:cNvSpPr>
          <p:nvPr>
            <p:ph type="subTitle" idx="1"/>
          </p:nvPr>
        </p:nvSpPr>
        <p:spPr>
          <a:xfrm>
            <a:off x="540000" y="4988476"/>
            <a:ext cx="4500561" cy="1320249"/>
          </a:xfrm>
        </p:spPr>
        <p:txBody>
          <a:bodyPr vert="horz" lIns="91440" tIns="45720" rIns="91440" bIns="45720" rtlCol="0">
            <a:normAutofit/>
          </a:bodyPr>
          <a:lstStyle/>
          <a:p>
            <a:r>
              <a:rPr lang="en-US" dirty="0">
                <a:solidFill>
                  <a:srgbClr val="FFFFFF"/>
                </a:solidFill>
              </a:rPr>
              <a:t>In Defense of Kierkegaard’s Upbuilding of Faith and the Unity of Temporality and Eternity</a:t>
            </a:r>
          </a:p>
        </p:txBody>
      </p:sp>
      <p:sp>
        <p:nvSpPr>
          <p:cNvPr id="5" name="TextBox 4">
            <a:extLst>
              <a:ext uri="{FF2B5EF4-FFF2-40B4-BE49-F238E27FC236}">
                <a16:creationId xmlns:a16="http://schemas.microsoft.com/office/drawing/2014/main" id="{1007CDED-EB64-8E1B-3F81-C399D3B6F02E}"/>
              </a:ext>
            </a:extLst>
          </p:cNvPr>
          <p:cNvSpPr txBox="1"/>
          <p:nvPr/>
        </p:nvSpPr>
        <p:spPr>
          <a:xfrm>
            <a:off x="8270084" y="5549946"/>
            <a:ext cx="3921915" cy="13080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spcAft>
                <a:spcPts val="600"/>
              </a:spcAft>
            </a:pPr>
            <a:r>
              <a:rPr lang="en-US" sz="1600" dirty="0">
                <a:solidFill>
                  <a:srgbClr val="FF0000"/>
                </a:solidFill>
              </a:rPr>
              <a:t>Sue McRae</a:t>
            </a:r>
          </a:p>
          <a:p>
            <a:pPr>
              <a:spcAft>
                <a:spcPts val="600"/>
              </a:spcAft>
            </a:pPr>
            <a:r>
              <a:rPr lang="en-US" sz="1600" dirty="0">
                <a:solidFill>
                  <a:srgbClr val="FF0000"/>
                </a:solidFill>
              </a:rPr>
              <a:t>PhD Candidate/Teaching Fellow</a:t>
            </a:r>
          </a:p>
          <a:p>
            <a:pPr>
              <a:spcAft>
                <a:spcPts val="600"/>
              </a:spcAft>
            </a:pPr>
            <a:r>
              <a:rPr lang="en-US" sz="1600" dirty="0">
                <a:solidFill>
                  <a:srgbClr val="FF0000"/>
                </a:solidFill>
              </a:rPr>
              <a:t>University of North Texas</a:t>
            </a:r>
          </a:p>
          <a:p>
            <a:pPr>
              <a:spcAft>
                <a:spcPts val="600"/>
              </a:spcAft>
            </a:pPr>
            <a:r>
              <a:rPr lang="en-US" sz="1600" dirty="0">
                <a:solidFill>
                  <a:srgbClr val="FF0000"/>
                </a:solidFill>
              </a:rPr>
              <a:t>Department of Philosophy and Religion</a:t>
            </a:r>
          </a:p>
        </p:txBody>
      </p:sp>
    </p:spTree>
    <p:extLst>
      <p:ext uri="{BB962C8B-B14F-4D97-AF65-F5344CB8AC3E}">
        <p14:creationId xmlns:p14="http://schemas.microsoft.com/office/powerpoint/2010/main" val="27762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D971-B2B2-73E6-C45B-B72577A4CF27}"/>
              </a:ext>
            </a:extLst>
          </p:cNvPr>
          <p:cNvSpPr>
            <a:spLocks noGrp="1"/>
          </p:cNvSpPr>
          <p:nvPr>
            <p:ph type="title"/>
          </p:nvPr>
        </p:nvSpPr>
        <p:spPr>
          <a:xfrm>
            <a:off x="540000" y="540000"/>
            <a:ext cx="11101135" cy="1029308"/>
          </a:xfrm>
        </p:spPr>
        <p:txBody>
          <a:bodyPr/>
          <a:lstStyle/>
          <a:p>
            <a:r>
              <a:rPr lang="en-US" dirty="0"/>
              <a:t>Discussion Questions</a:t>
            </a:r>
          </a:p>
        </p:txBody>
      </p:sp>
      <p:sp>
        <p:nvSpPr>
          <p:cNvPr id="3" name="Content Placeholder 2">
            <a:extLst>
              <a:ext uri="{FF2B5EF4-FFF2-40B4-BE49-F238E27FC236}">
                <a16:creationId xmlns:a16="http://schemas.microsoft.com/office/drawing/2014/main" id="{CCA2DFAD-65AA-8E6B-34E0-82081530ACEA}"/>
              </a:ext>
            </a:extLst>
          </p:cNvPr>
          <p:cNvSpPr>
            <a:spLocks noGrp="1"/>
          </p:cNvSpPr>
          <p:nvPr>
            <p:ph idx="1"/>
          </p:nvPr>
        </p:nvSpPr>
        <p:spPr>
          <a:xfrm>
            <a:off x="540000" y="1816443"/>
            <a:ext cx="11101136" cy="4942703"/>
          </a:xfrm>
        </p:spPr>
        <p:txBody>
          <a:bodyPr>
            <a:normAutofit fontScale="92500"/>
          </a:bodyPr>
          <a:lstStyle/>
          <a:p>
            <a:pPr>
              <a:buFont typeface="Wingdings" pitchFamily="2" charset="2"/>
              <a:buChar char="v"/>
            </a:pPr>
            <a:r>
              <a:rPr lang="en-US" sz="2400" dirty="0"/>
              <a:t>How does one </a:t>
            </a:r>
            <a:r>
              <a:rPr lang="en-US" sz="2400" b="1" dirty="0"/>
              <a:t>“stand before God” from within</a:t>
            </a:r>
            <a:r>
              <a:rPr lang="en-US" sz="2400" dirty="0"/>
              <a:t>? What does one say to God or one’s Higher Power; Universal Truth, or Intelligent Designer?</a:t>
            </a:r>
          </a:p>
          <a:p>
            <a:pPr>
              <a:buFont typeface="Wingdings" pitchFamily="2" charset="2"/>
              <a:buChar char="v"/>
            </a:pPr>
            <a:r>
              <a:rPr lang="en-US" sz="2400" dirty="0"/>
              <a:t>If one knows oneself in relation to God (the higher self-God relationship relating to the self-self relationship, which is a constant oscillation relating itself to the relation’s relation), how does one move from </a:t>
            </a:r>
            <a:r>
              <a:rPr lang="en-US" sz="2400" b="1" dirty="0"/>
              <a:t>possibility </a:t>
            </a:r>
            <a:r>
              <a:rPr lang="en-US" sz="2400" dirty="0"/>
              <a:t>to </a:t>
            </a:r>
            <a:r>
              <a:rPr lang="en-US" sz="2400" b="1" dirty="0"/>
              <a:t>actuality</a:t>
            </a:r>
            <a:r>
              <a:rPr lang="en-US" sz="2400" dirty="0"/>
              <a:t> when taking “the leap of faith” to </a:t>
            </a:r>
            <a:r>
              <a:rPr lang="en-US" sz="2400" b="1" dirty="0"/>
              <a:t>repair the misrelation </a:t>
            </a:r>
            <a:r>
              <a:rPr lang="en-US" sz="2400" dirty="0"/>
              <a:t>of the aspect of the synthesis which is producing despair in the concrete world (“Here”)?</a:t>
            </a:r>
          </a:p>
          <a:p>
            <a:pPr>
              <a:buFont typeface="Wingdings" pitchFamily="2" charset="2"/>
              <a:buChar char="v"/>
            </a:pPr>
            <a:r>
              <a:rPr lang="en-US" sz="2400" dirty="0"/>
              <a:t>When taking </a:t>
            </a:r>
            <a:r>
              <a:rPr lang="en-US" sz="2400" b="1" dirty="0"/>
              <a:t>“the leap of faith”</a:t>
            </a:r>
            <a:r>
              <a:rPr lang="en-US" sz="2400" dirty="0"/>
              <a:t>,</a:t>
            </a:r>
            <a:r>
              <a:rPr lang="en-US" sz="2400" b="1" dirty="0"/>
              <a:t> </a:t>
            </a:r>
            <a:r>
              <a:rPr lang="en-US" sz="2400" dirty="0"/>
              <a:t>how does one let go of all the attachments to despair that arise in the often-longstanding misrelation that has been plaguing the individual without their knowledge?</a:t>
            </a:r>
          </a:p>
          <a:p>
            <a:pPr>
              <a:buFont typeface="Wingdings" pitchFamily="2" charset="2"/>
              <a:buChar char="v"/>
            </a:pPr>
            <a:endParaRPr lang="en-US" dirty="0"/>
          </a:p>
        </p:txBody>
      </p:sp>
    </p:spTree>
    <p:extLst>
      <p:ext uri="{BB962C8B-B14F-4D97-AF65-F5344CB8AC3E}">
        <p14:creationId xmlns:p14="http://schemas.microsoft.com/office/powerpoint/2010/main" val="7694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D77B-CB23-ED72-8C1F-2B85B8EE8A78}"/>
              </a:ext>
            </a:extLst>
          </p:cNvPr>
          <p:cNvSpPr>
            <a:spLocks noGrp="1"/>
          </p:cNvSpPr>
          <p:nvPr>
            <p:ph type="title"/>
          </p:nvPr>
        </p:nvSpPr>
        <p:spPr>
          <a:xfrm>
            <a:off x="233057" y="128319"/>
            <a:ext cx="11725885" cy="1034800"/>
          </a:xfrm>
        </p:spPr>
        <p:txBody>
          <a:bodyPr anchor="t">
            <a:noAutofit/>
          </a:bodyPr>
          <a:lstStyle/>
          <a:p>
            <a:r>
              <a:rPr lang="en-US" sz="4400" dirty="0"/>
              <a:t>A Challenge to Kierkegaard’s Original Synthesis and the Inward Journey to God</a:t>
            </a:r>
          </a:p>
        </p:txBody>
      </p:sp>
      <p:sp>
        <p:nvSpPr>
          <p:cNvPr id="9" name="Text Placeholder 3">
            <a:extLst>
              <a:ext uri="{FF2B5EF4-FFF2-40B4-BE49-F238E27FC236}">
                <a16:creationId xmlns:a16="http://schemas.microsoft.com/office/drawing/2014/main" id="{45892393-B0E8-C20B-664E-B625971C08FD}"/>
              </a:ext>
            </a:extLst>
          </p:cNvPr>
          <p:cNvSpPr>
            <a:spLocks noGrp="1"/>
          </p:cNvSpPr>
          <p:nvPr>
            <p:ph type="body" sz="half" idx="2"/>
          </p:nvPr>
        </p:nvSpPr>
        <p:spPr>
          <a:xfrm>
            <a:off x="788592" y="1806263"/>
            <a:ext cx="4511425" cy="704850"/>
          </a:xfrm>
        </p:spPr>
        <p:txBody>
          <a:bodyPr>
            <a:noAutofit/>
          </a:bodyPr>
          <a:lstStyle/>
          <a:p>
            <a:r>
              <a:rPr lang="en-US" sz="2000" b="1" dirty="0"/>
              <a:t>Sartre, de Beauvoir, and the freedom of the For-Itself</a:t>
            </a:r>
          </a:p>
        </p:txBody>
      </p:sp>
      <p:pic>
        <p:nvPicPr>
          <p:cNvPr id="11" name="Picture 10" descr="A person wearing glasses and a scarf holding a pipe&#10;&#10;AI-generated content may be incorrect.">
            <a:extLst>
              <a:ext uri="{FF2B5EF4-FFF2-40B4-BE49-F238E27FC236}">
                <a16:creationId xmlns:a16="http://schemas.microsoft.com/office/drawing/2014/main" id="{7577B62C-97C5-1B6C-8A31-46443740179E}"/>
              </a:ext>
            </a:extLst>
          </p:cNvPr>
          <p:cNvPicPr>
            <a:picLocks noChangeAspect="1"/>
          </p:cNvPicPr>
          <p:nvPr/>
        </p:nvPicPr>
        <p:blipFill>
          <a:blip r:embed="rId3"/>
          <a:stretch>
            <a:fillRect/>
          </a:stretch>
        </p:blipFill>
        <p:spPr>
          <a:xfrm>
            <a:off x="1246389" y="3154257"/>
            <a:ext cx="3169514" cy="3266504"/>
          </a:xfrm>
          <a:prstGeom prst="rect">
            <a:avLst/>
          </a:prstGeom>
        </p:spPr>
      </p:pic>
      <p:pic>
        <p:nvPicPr>
          <p:cNvPr id="13" name="Picture 12" descr="A person smiling with a large necklace&#10;&#10;AI-generated content may be incorrect.">
            <a:extLst>
              <a:ext uri="{FF2B5EF4-FFF2-40B4-BE49-F238E27FC236}">
                <a16:creationId xmlns:a16="http://schemas.microsoft.com/office/drawing/2014/main" id="{DF7A0ADF-633A-71ED-D490-FCC204E52007}"/>
              </a:ext>
            </a:extLst>
          </p:cNvPr>
          <p:cNvPicPr>
            <a:picLocks noChangeAspect="1"/>
          </p:cNvPicPr>
          <p:nvPr/>
        </p:nvPicPr>
        <p:blipFill>
          <a:blip r:embed="rId4"/>
          <a:stretch>
            <a:fillRect/>
          </a:stretch>
        </p:blipFill>
        <p:spPr>
          <a:xfrm>
            <a:off x="5945831" y="2174790"/>
            <a:ext cx="5801669" cy="4222066"/>
          </a:xfrm>
          <a:prstGeom prst="rect">
            <a:avLst/>
          </a:prstGeom>
        </p:spPr>
      </p:pic>
    </p:spTree>
    <p:extLst>
      <p:ext uri="{BB962C8B-B14F-4D97-AF65-F5344CB8AC3E}">
        <p14:creationId xmlns:p14="http://schemas.microsoft.com/office/powerpoint/2010/main" val="28210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A045-0ED8-1661-9CBD-CA487CDEE2E3}"/>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813D8D1C-C0A5-4E93-FEBE-CE27F4EDBA75}"/>
              </a:ext>
            </a:extLst>
          </p:cNvPr>
          <p:cNvSpPr>
            <a:spLocks noGrp="1"/>
          </p:cNvSpPr>
          <p:nvPr>
            <p:ph idx="1"/>
          </p:nvPr>
        </p:nvSpPr>
        <p:spPr>
          <a:xfrm>
            <a:off x="540000" y="1569309"/>
            <a:ext cx="11101136" cy="4739416"/>
          </a:xfrm>
        </p:spPr>
        <p:txBody>
          <a:bodyPr>
            <a:normAutofit lnSpcReduction="10000"/>
          </a:bodyPr>
          <a:lstStyle/>
          <a:p>
            <a:pPr>
              <a:buFont typeface="Wingdings" pitchFamily="2" charset="2"/>
              <a:buChar char="v"/>
            </a:pPr>
            <a:r>
              <a:rPr lang="en-US" sz="2800" dirty="0"/>
              <a:t>What is the most significant aspect of Sartre and De Beauvoir’s challenge to Kierkegaard’s “Original Synthesis”? </a:t>
            </a:r>
          </a:p>
          <a:p>
            <a:pPr>
              <a:buFont typeface="Wingdings" pitchFamily="2" charset="2"/>
              <a:buChar char="v"/>
            </a:pPr>
            <a:r>
              <a:rPr lang="en-US" sz="2800" dirty="0"/>
              <a:t>What is the most significant aspect of their challenge to Kierkegaard’s Inward Journey to God?</a:t>
            </a:r>
          </a:p>
          <a:p>
            <a:pPr>
              <a:buFont typeface="Wingdings" pitchFamily="2" charset="2"/>
              <a:buChar char="v"/>
            </a:pPr>
            <a:r>
              <a:rPr lang="en-US" sz="2800" dirty="0"/>
              <a:t> Does their idea of the Synthesis work without God?</a:t>
            </a:r>
          </a:p>
          <a:p>
            <a:pPr>
              <a:buFont typeface="Wingdings" pitchFamily="2" charset="2"/>
              <a:buChar char="v"/>
            </a:pPr>
            <a:r>
              <a:rPr lang="en-US" sz="2800" dirty="0"/>
              <a:t>Can the Being-for-Itself make meaning out of life without God in the movement of the transcendent ego? Why or why not?</a:t>
            </a:r>
          </a:p>
          <a:p>
            <a:pPr>
              <a:buFont typeface="Wingdings" pitchFamily="2" charset="2"/>
              <a:buChar char="v"/>
            </a:pPr>
            <a:r>
              <a:rPr lang="en-US" sz="2800" dirty="0"/>
              <a:t>Which approach are you most attracted to and WHY?</a:t>
            </a:r>
          </a:p>
          <a:p>
            <a:pPr>
              <a:buFont typeface="Wingdings" pitchFamily="2" charset="2"/>
              <a:buChar char="v"/>
            </a:pPr>
            <a:endParaRPr lang="en-US" dirty="0"/>
          </a:p>
        </p:txBody>
      </p:sp>
    </p:spTree>
    <p:extLst>
      <p:ext uri="{BB962C8B-B14F-4D97-AF65-F5344CB8AC3E}">
        <p14:creationId xmlns:p14="http://schemas.microsoft.com/office/powerpoint/2010/main" val="122006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70AE-0279-E042-9B25-DF3BA6BF1DF3}"/>
              </a:ext>
            </a:extLst>
          </p:cNvPr>
          <p:cNvSpPr>
            <a:spLocks noGrp="1"/>
          </p:cNvSpPr>
          <p:nvPr>
            <p:ph type="title"/>
          </p:nvPr>
        </p:nvSpPr>
        <p:spPr>
          <a:xfrm>
            <a:off x="312537" y="414681"/>
            <a:ext cx="3031102" cy="2240271"/>
          </a:xfrm>
        </p:spPr>
        <p:txBody>
          <a:bodyPr anchor="t">
            <a:normAutofit fontScale="90000"/>
          </a:bodyPr>
          <a:lstStyle/>
          <a:p>
            <a:r>
              <a:rPr lang="en-US" sz="3800" dirty="0"/>
              <a:t>SIMONE DE BEAUVOIR’S APPROACH TO FREEDOM</a:t>
            </a:r>
          </a:p>
        </p:txBody>
      </p:sp>
      <p:pic>
        <p:nvPicPr>
          <p:cNvPr id="5" name="Content Placeholder 4" descr="A person smiling with a large necklace&#10;&#10;AI-generated content may be incorrect.">
            <a:extLst>
              <a:ext uri="{FF2B5EF4-FFF2-40B4-BE49-F238E27FC236}">
                <a16:creationId xmlns:a16="http://schemas.microsoft.com/office/drawing/2014/main" id="{7033C8EC-F206-722E-9BE9-A84AA8E69E50}"/>
              </a:ext>
            </a:extLst>
          </p:cNvPr>
          <p:cNvPicPr>
            <a:picLocks noGrp="1" noChangeAspect="1"/>
          </p:cNvPicPr>
          <p:nvPr>
            <p:ph sz="half" idx="1"/>
          </p:nvPr>
        </p:nvPicPr>
        <p:blipFill>
          <a:blip r:embed="rId3"/>
          <a:srcRect l="13495" r="-1" b="-1"/>
          <a:stretch>
            <a:fillRect/>
          </a:stretch>
        </p:blipFill>
        <p:spPr>
          <a:xfrm>
            <a:off x="312537" y="3646351"/>
            <a:ext cx="3031102" cy="2444422"/>
          </a:xfrm>
          <a:noFill/>
        </p:spPr>
      </p:pic>
      <p:sp>
        <p:nvSpPr>
          <p:cNvPr id="15" name="Content Placeholder 3">
            <a:extLst>
              <a:ext uri="{FF2B5EF4-FFF2-40B4-BE49-F238E27FC236}">
                <a16:creationId xmlns:a16="http://schemas.microsoft.com/office/drawing/2014/main" id="{32BB4D47-FF27-9999-9647-777CE1180B9B}"/>
              </a:ext>
            </a:extLst>
          </p:cNvPr>
          <p:cNvSpPr>
            <a:spLocks noGrp="1"/>
          </p:cNvSpPr>
          <p:nvPr>
            <p:ph sz="half" idx="2"/>
          </p:nvPr>
        </p:nvSpPr>
        <p:spPr>
          <a:xfrm>
            <a:off x="3751023" y="247135"/>
            <a:ext cx="8440977" cy="4361935"/>
          </a:xfrm>
        </p:spPr>
        <p:txBody>
          <a:bodyPr>
            <a:noAutofit/>
          </a:bodyPr>
          <a:lstStyle/>
          <a:p>
            <a:pPr>
              <a:buFont typeface="Wingdings" pitchFamily="2" charset="2"/>
              <a:buChar char="v"/>
            </a:pPr>
            <a:r>
              <a:rPr lang="en-US" b="1" i="1" dirty="0"/>
              <a:t>The Ethics of Ambiguity </a:t>
            </a:r>
            <a:r>
              <a:rPr lang="en-US" b="1" dirty="0"/>
              <a:t>(1947)</a:t>
            </a:r>
          </a:p>
          <a:p>
            <a:pPr>
              <a:buFont typeface="Wingdings" pitchFamily="2" charset="2"/>
              <a:buChar char="v"/>
            </a:pPr>
            <a:r>
              <a:rPr lang="en-US" b="1" dirty="0"/>
              <a:t>De Beauvoir sets herself apart from Sartre</a:t>
            </a:r>
          </a:p>
          <a:p>
            <a:pPr>
              <a:buFont typeface="Wingdings" pitchFamily="2" charset="2"/>
              <a:buChar char="v"/>
            </a:pPr>
            <a:r>
              <a:rPr lang="en-US" b="1" dirty="0"/>
              <a:t>The journey from Sartrean absurdity (meaninglessness/no meaning at all) to ambiguity (no </a:t>
            </a:r>
            <a:r>
              <a:rPr lang="en-US" b="1" i="1" dirty="0"/>
              <a:t>fixed</a:t>
            </a:r>
            <a:r>
              <a:rPr lang="en-US" b="1" dirty="0"/>
              <a:t> meaning)</a:t>
            </a:r>
          </a:p>
          <a:p>
            <a:pPr>
              <a:buFont typeface="Wingdings" pitchFamily="2" charset="2"/>
              <a:buChar char="v"/>
            </a:pPr>
            <a:r>
              <a:rPr lang="en-US" b="1" dirty="0"/>
              <a:t>“To make myself a ”lack of being is indeed to make </a:t>
            </a:r>
            <a:r>
              <a:rPr lang="en-US" b="1" i="1" dirty="0"/>
              <a:t>something out of nothing</a:t>
            </a:r>
            <a:r>
              <a:rPr lang="en-US" b="1" dirty="0"/>
              <a:t>”</a:t>
            </a:r>
          </a:p>
          <a:p>
            <a:pPr>
              <a:buFont typeface="Wingdings" pitchFamily="2" charset="2"/>
              <a:buChar char="v"/>
            </a:pPr>
            <a:r>
              <a:rPr lang="en-US" b="1" dirty="0"/>
              <a:t>FOCUS: The exercise of freedom is </a:t>
            </a:r>
            <a:r>
              <a:rPr lang="en-US" b="1" i="1" dirty="0"/>
              <a:t>always</a:t>
            </a:r>
            <a:r>
              <a:rPr lang="en-US" b="1" dirty="0"/>
              <a:t> an ethical act</a:t>
            </a:r>
          </a:p>
          <a:p>
            <a:pPr>
              <a:buFont typeface="Wingdings" pitchFamily="2" charset="2"/>
              <a:buChar char="v"/>
            </a:pPr>
            <a:r>
              <a:rPr lang="en-US" b="1" dirty="0"/>
              <a:t>“Freedom wills itself only by destining itself to an open future, by seeking to extend itself by means of the freedom of others”</a:t>
            </a:r>
          </a:p>
          <a:p>
            <a:pPr>
              <a:buFont typeface="Wingdings" pitchFamily="2" charset="2"/>
              <a:buChar char="v"/>
            </a:pPr>
            <a:r>
              <a:rPr lang="en-US" b="1" dirty="0"/>
              <a:t>We move AWAY/TOWARD subjectivity through SEVEN ARCHETYPES</a:t>
            </a:r>
          </a:p>
          <a:p>
            <a:pPr marL="450000" lvl="1" indent="0">
              <a:buNone/>
            </a:pPr>
            <a:endParaRPr lang="en-US" b="1" dirty="0"/>
          </a:p>
          <a:p>
            <a:pPr marL="450000" lvl="1" indent="0" algn="r">
              <a:buNone/>
            </a:pPr>
            <a:r>
              <a:rPr lang="en-US" b="1" dirty="0"/>
              <a:t>T</a:t>
            </a:r>
          </a:p>
          <a:p>
            <a:pPr marL="0" indent="0">
              <a:buNone/>
            </a:pPr>
            <a:endParaRPr lang="en-US" sz="2000" b="1" dirty="0"/>
          </a:p>
          <a:p>
            <a:pPr>
              <a:buFont typeface="Wingdings" pitchFamily="2" charset="2"/>
              <a:buChar char="v"/>
            </a:pPr>
            <a:endParaRPr lang="en-US" sz="2000" b="1" dirty="0"/>
          </a:p>
        </p:txBody>
      </p:sp>
      <p:sp>
        <p:nvSpPr>
          <p:cNvPr id="4" name="TextBox 3">
            <a:extLst>
              <a:ext uri="{FF2B5EF4-FFF2-40B4-BE49-F238E27FC236}">
                <a16:creationId xmlns:a16="http://schemas.microsoft.com/office/drawing/2014/main" id="{13E0BBAB-6185-4120-AFAE-C7FBE9378055}"/>
              </a:ext>
            </a:extLst>
          </p:cNvPr>
          <p:cNvSpPr txBox="1"/>
          <p:nvPr/>
        </p:nvSpPr>
        <p:spPr>
          <a:xfrm>
            <a:off x="4090087" y="4868562"/>
            <a:ext cx="3311804" cy="1477328"/>
          </a:xfrm>
          <a:prstGeom prst="rect">
            <a:avLst/>
          </a:prstGeom>
          <a:noFill/>
        </p:spPr>
        <p:txBody>
          <a:bodyPr wrap="none" rtlCol="0">
            <a:spAutoFit/>
          </a:bodyPr>
          <a:lstStyle/>
          <a:p>
            <a:pPr algn="ctr"/>
            <a:r>
              <a:rPr lang="en-US" b="1" dirty="0"/>
              <a:t>AWAY FROM SUBJECTIVITY</a:t>
            </a:r>
          </a:p>
          <a:p>
            <a:pPr algn="ctr"/>
            <a:endParaRPr lang="en-US" b="1" dirty="0"/>
          </a:p>
          <a:p>
            <a:pPr marL="285750" indent="-285750" algn="ctr">
              <a:buFont typeface="Wingdings" pitchFamily="2" charset="2"/>
              <a:buChar char="v"/>
            </a:pPr>
            <a:r>
              <a:rPr lang="en-US" b="1" dirty="0"/>
              <a:t>THE “SUB-MAN”</a:t>
            </a:r>
          </a:p>
          <a:p>
            <a:pPr marL="285750" indent="-285750" algn="ctr">
              <a:buFont typeface="Wingdings" pitchFamily="2" charset="2"/>
              <a:buChar char="v"/>
            </a:pPr>
            <a:r>
              <a:rPr lang="en-US" b="1" dirty="0"/>
              <a:t>THE SERIOUS MAN</a:t>
            </a:r>
          </a:p>
          <a:p>
            <a:pPr marL="285750" indent="-285750" algn="ctr">
              <a:buFont typeface="Wingdings" pitchFamily="2" charset="2"/>
              <a:buChar char="v"/>
            </a:pPr>
            <a:r>
              <a:rPr lang="en-US" b="1" dirty="0"/>
              <a:t>THE NIHILIST</a:t>
            </a:r>
          </a:p>
        </p:txBody>
      </p:sp>
      <p:sp>
        <p:nvSpPr>
          <p:cNvPr id="6" name="TextBox 5">
            <a:extLst>
              <a:ext uri="{FF2B5EF4-FFF2-40B4-BE49-F238E27FC236}">
                <a16:creationId xmlns:a16="http://schemas.microsoft.com/office/drawing/2014/main" id="{8E0C1714-015B-A855-9802-86041C807665}"/>
              </a:ext>
            </a:extLst>
          </p:cNvPr>
          <p:cNvSpPr txBox="1"/>
          <p:nvPr/>
        </p:nvSpPr>
        <p:spPr>
          <a:xfrm flipH="1">
            <a:off x="7809274" y="4893275"/>
            <a:ext cx="3311803" cy="1754326"/>
          </a:xfrm>
          <a:prstGeom prst="rect">
            <a:avLst/>
          </a:prstGeom>
          <a:noFill/>
        </p:spPr>
        <p:txBody>
          <a:bodyPr wrap="square" rtlCol="0">
            <a:spAutoFit/>
          </a:bodyPr>
          <a:lstStyle/>
          <a:p>
            <a:pPr algn="ctr"/>
            <a:r>
              <a:rPr lang="en-US" b="1" dirty="0"/>
              <a:t>TOWARD SUBJECTIVITY</a:t>
            </a:r>
          </a:p>
          <a:p>
            <a:pPr algn="ctr"/>
            <a:endParaRPr lang="en-US" b="1" dirty="0"/>
          </a:p>
          <a:p>
            <a:pPr marL="285750" indent="-285750" algn="ctr">
              <a:buFont typeface="Wingdings" pitchFamily="2" charset="2"/>
              <a:buChar char="v"/>
            </a:pPr>
            <a:r>
              <a:rPr lang="en-US" b="1" dirty="0"/>
              <a:t>THE ADVENTURER</a:t>
            </a:r>
          </a:p>
          <a:p>
            <a:pPr marL="285750" indent="-285750" algn="ctr">
              <a:buFont typeface="Wingdings" pitchFamily="2" charset="2"/>
              <a:buChar char="v"/>
            </a:pPr>
            <a:r>
              <a:rPr lang="en-US" b="1" dirty="0"/>
              <a:t>THE PASSIONATE MAN</a:t>
            </a:r>
          </a:p>
          <a:p>
            <a:pPr marL="285750" indent="-285750" algn="ctr">
              <a:buFont typeface="Wingdings" pitchFamily="2" charset="2"/>
              <a:buChar char="v"/>
            </a:pPr>
            <a:r>
              <a:rPr lang="en-US" b="1" dirty="0"/>
              <a:t>THE INDEPENDENT MAN </a:t>
            </a:r>
          </a:p>
          <a:p>
            <a:pPr marL="285750" indent="-285750" algn="ctr">
              <a:buFont typeface="Wingdings" pitchFamily="2" charset="2"/>
              <a:buChar char="v"/>
            </a:pPr>
            <a:r>
              <a:rPr lang="en-US" b="1" dirty="0"/>
              <a:t>THE CREATOR</a:t>
            </a:r>
          </a:p>
        </p:txBody>
      </p:sp>
    </p:spTree>
    <p:extLst>
      <p:ext uri="{BB962C8B-B14F-4D97-AF65-F5344CB8AC3E}">
        <p14:creationId xmlns:p14="http://schemas.microsoft.com/office/powerpoint/2010/main" val="38253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86" name="Freeform: Shape 85">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Oval 86">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2A03234-D69A-396C-A1FB-0B76D5FE4B6A}"/>
              </a:ext>
            </a:extLst>
          </p:cNvPr>
          <p:cNvSpPr>
            <a:spLocks noGrp="1"/>
          </p:cNvSpPr>
          <p:nvPr>
            <p:ph type="title"/>
          </p:nvPr>
        </p:nvSpPr>
        <p:spPr>
          <a:xfrm>
            <a:off x="746601" y="826187"/>
            <a:ext cx="5193960" cy="5202026"/>
          </a:xfrm>
        </p:spPr>
        <p:txBody>
          <a:bodyPr anchor="ctr">
            <a:normAutofit/>
          </a:bodyPr>
          <a:lstStyle/>
          <a:p>
            <a:pPr algn="ctr"/>
            <a:r>
              <a:rPr lang="en-US" dirty="0"/>
              <a:t>Kierkegaard’s Freedom in Faith</a:t>
            </a:r>
          </a:p>
        </p:txBody>
      </p:sp>
      <p:sp>
        <p:nvSpPr>
          <p:cNvPr id="3" name="Content Placeholder 2">
            <a:extLst>
              <a:ext uri="{FF2B5EF4-FFF2-40B4-BE49-F238E27FC236}">
                <a16:creationId xmlns:a16="http://schemas.microsoft.com/office/drawing/2014/main" id="{9AB37DC5-CF0C-EF8A-FFF5-37BF3D1F3218}"/>
              </a:ext>
            </a:extLst>
          </p:cNvPr>
          <p:cNvSpPr>
            <a:spLocks noGrp="1"/>
          </p:cNvSpPr>
          <p:nvPr>
            <p:ph idx="1"/>
          </p:nvPr>
        </p:nvSpPr>
        <p:spPr>
          <a:xfrm>
            <a:off x="5991914" y="1094400"/>
            <a:ext cx="6006563" cy="6208443"/>
          </a:xfrm>
        </p:spPr>
        <p:txBody>
          <a:bodyPr anchor="ctr">
            <a:normAutofit fontScale="92500"/>
          </a:bodyPr>
          <a:lstStyle/>
          <a:p>
            <a:r>
              <a:rPr lang="en-US" sz="2400" b="1" dirty="0"/>
              <a:t>Freedom is anchored in the objectivity of the Incarnation at the intersection of Eternity and Time</a:t>
            </a:r>
          </a:p>
          <a:p>
            <a:r>
              <a:rPr lang="en-US" sz="2400" b="1" dirty="0"/>
              <a:t>Freedom is choosing in accordance with essence: self as spirit</a:t>
            </a:r>
          </a:p>
          <a:p>
            <a:r>
              <a:rPr lang="en-US" sz="2400" b="1" dirty="0"/>
              <a:t>Christ is the object of Kierkegaardian ethics; the Theology of Grace</a:t>
            </a:r>
          </a:p>
          <a:p>
            <a:r>
              <a:rPr lang="en-US" sz="2400" b="1" dirty="0"/>
              <a:t>“To work out your own salvation through fear and trembling. For it is God which worketh in you” (Philippians 2:12)</a:t>
            </a:r>
          </a:p>
          <a:p>
            <a:r>
              <a:rPr lang="en-US" sz="2400" b="1" dirty="0"/>
              <a:t>The spirit of true Christian charity</a:t>
            </a:r>
          </a:p>
          <a:p>
            <a:r>
              <a:rPr lang="en-US" sz="2400" b="1" dirty="0"/>
              <a:t>Social responsibility to others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4091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A2F0-3512-AA35-40F0-84710024C229}"/>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726FA655-773D-4970-9C29-9BCF31D63712}"/>
              </a:ext>
            </a:extLst>
          </p:cNvPr>
          <p:cNvSpPr>
            <a:spLocks noGrp="1"/>
          </p:cNvSpPr>
          <p:nvPr>
            <p:ph idx="1"/>
          </p:nvPr>
        </p:nvSpPr>
        <p:spPr>
          <a:xfrm>
            <a:off x="540000" y="1791731"/>
            <a:ext cx="11101136" cy="4516994"/>
          </a:xfrm>
        </p:spPr>
        <p:txBody>
          <a:bodyPr>
            <a:normAutofit/>
          </a:bodyPr>
          <a:lstStyle/>
          <a:p>
            <a:r>
              <a:rPr lang="en-US" sz="2000" dirty="0"/>
              <a:t>HOW DO KIERKEGAARDIAN ETHICS (THE THREE ETHICAL STAGES: AESTHETIC, ETHICAL, AND RELIGIOUS) LEAD TO THE INWARD JOURNEY TO GOD?</a:t>
            </a:r>
          </a:p>
          <a:p>
            <a:r>
              <a:rPr lang="en-US" sz="2000" dirty="0"/>
              <a:t> IS SIMONE DE BEAUVOIR’S APPROACH TO ETHICS IN </a:t>
            </a:r>
            <a:r>
              <a:rPr lang="en-US" sz="2000" i="1" dirty="0"/>
              <a:t>THE ETHICS OF AMBIGUITY</a:t>
            </a:r>
            <a:r>
              <a:rPr lang="en-US" sz="2000" dirty="0"/>
              <a:t> CLOSER TO KIERKEGAARDIAN ETHICS THAT THOSE OF JEAN-PAUL SARTRE’S, OR IS THERE NO ROOM FOR AN ATHEISTIC EXISTENTIALIST POSITION IN THE UNDERSTANDING OF KIERKEGAARDIAN ETHICS?</a:t>
            </a:r>
          </a:p>
          <a:p>
            <a:r>
              <a:rPr lang="en-US" sz="2000" dirty="0"/>
              <a:t>CAN KIERKEGAARD’S CHRISTIAN PHILOSOPHY OF FREEDOM IN FAITH BE EXTENDED TO OTHER RELIGIONS? HOW SO, OR HOW NOT SO?</a:t>
            </a:r>
          </a:p>
          <a:p>
            <a:r>
              <a:rPr lang="en-US" sz="2000" dirty="0"/>
              <a:t>CAN AN ATHEIST/AGNOSTIC/SECULAR HUMANIST BENEFIT FROM KIERKEGAARD’S FREEDOM IN FAITH?</a:t>
            </a:r>
          </a:p>
          <a:p>
            <a:endParaRPr lang="en-US" dirty="0"/>
          </a:p>
        </p:txBody>
      </p:sp>
    </p:spTree>
    <p:extLst>
      <p:ext uri="{BB962C8B-B14F-4D97-AF65-F5344CB8AC3E}">
        <p14:creationId xmlns:p14="http://schemas.microsoft.com/office/powerpoint/2010/main" val="81188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7EF1-1AF4-548C-48AA-A02752B84C3E}"/>
              </a:ext>
            </a:extLst>
          </p:cNvPr>
          <p:cNvSpPr>
            <a:spLocks noGrp="1"/>
          </p:cNvSpPr>
          <p:nvPr>
            <p:ph type="title"/>
          </p:nvPr>
        </p:nvSpPr>
        <p:spPr>
          <a:xfrm>
            <a:off x="168876" y="194363"/>
            <a:ext cx="12023124" cy="1276092"/>
          </a:xfrm>
        </p:spPr>
        <p:txBody>
          <a:bodyPr>
            <a:noAutofit/>
          </a:bodyPr>
          <a:lstStyle/>
          <a:p>
            <a:r>
              <a:rPr lang="en-US" sz="3600" dirty="0"/>
              <a:t>LOOKING FORWARD: WEDNESDAY 8</a:t>
            </a:r>
            <a:r>
              <a:rPr lang="en-US" sz="3600" baseline="30000" dirty="0"/>
              <a:t>TH</a:t>
            </a:r>
            <a:r>
              <a:rPr lang="en-US" sz="3600" dirty="0"/>
              <a:t> OCTOBER 2025 (CONCLUSION OF THIS COURSE)</a:t>
            </a:r>
          </a:p>
        </p:txBody>
      </p:sp>
      <p:sp>
        <p:nvSpPr>
          <p:cNvPr id="3" name="Content Placeholder 2">
            <a:extLst>
              <a:ext uri="{FF2B5EF4-FFF2-40B4-BE49-F238E27FC236}">
                <a16:creationId xmlns:a16="http://schemas.microsoft.com/office/drawing/2014/main" id="{3D97B4F4-3D7A-1017-248C-456717D923D5}"/>
              </a:ext>
            </a:extLst>
          </p:cNvPr>
          <p:cNvSpPr>
            <a:spLocks noGrp="1"/>
          </p:cNvSpPr>
          <p:nvPr>
            <p:ph idx="1"/>
          </p:nvPr>
        </p:nvSpPr>
        <p:spPr>
          <a:xfrm>
            <a:off x="852615" y="1560297"/>
            <a:ext cx="11883082" cy="5449330"/>
          </a:xfrm>
        </p:spPr>
        <p:txBody>
          <a:bodyPr>
            <a:normAutofit/>
          </a:bodyPr>
          <a:lstStyle/>
          <a:p>
            <a:pPr>
              <a:buFont typeface="Wingdings" pitchFamily="2" charset="2"/>
              <a:buChar char="v"/>
            </a:pPr>
            <a:r>
              <a:rPr lang="en-US" b="1" dirty="0"/>
              <a:t>OVERVIEW AND BRIEF REVIEW OF TODAY’S SLIDES</a:t>
            </a:r>
          </a:p>
          <a:p>
            <a:pPr>
              <a:buFont typeface="Wingdings" pitchFamily="2" charset="2"/>
              <a:buChar char="v"/>
            </a:pPr>
            <a:r>
              <a:rPr lang="en-US" b="1" dirty="0"/>
              <a:t>LARGE DISCUSSION GROUP QUESTIONS (FROM TODAY)</a:t>
            </a:r>
          </a:p>
          <a:p>
            <a:pPr>
              <a:buFont typeface="Wingdings" pitchFamily="2" charset="2"/>
              <a:buChar char="v"/>
            </a:pPr>
            <a:r>
              <a:rPr lang="en-US" b="1" dirty="0"/>
              <a:t>TIME AND THE UNITY OF TEMPORALITY AND ETERNITY</a:t>
            </a:r>
          </a:p>
          <a:p>
            <a:pPr>
              <a:buFont typeface="Wingdings" pitchFamily="2" charset="2"/>
              <a:buChar char="v"/>
            </a:pPr>
            <a:r>
              <a:rPr lang="en-US" b="1" dirty="0"/>
              <a:t>TIME AND ETERNITY</a:t>
            </a:r>
          </a:p>
          <a:p>
            <a:pPr>
              <a:buFont typeface="Wingdings" pitchFamily="2" charset="2"/>
              <a:buChar char="v"/>
            </a:pPr>
            <a:r>
              <a:rPr lang="en-US" b="1" dirty="0"/>
              <a:t>SMALL GROUP DISCUSSION QUESTIONS</a:t>
            </a:r>
          </a:p>
          <a:p>
            <a:pPr>
              <a:buFont typeface="Wingdings" pitchFamily="2" charset="2"/>
              <a:buChar char="v"/>
            </a:pPr>
            <a:r>
              <a:rPr lang="en-US" b="1" dirty="0"/>
              <a:t>THE UNITY OF TEMPORALITY AND ETERNITY: KIERKEGAARD’S “LEAP OF FAITH” AND THE PARADOX OF CHRISTIANITY</a:t>
            </a:r>
          </a:p>
          <a:p>
            <a:pPr>
              <a:buFont typeface="Wingdings" pitchFamily="2" charset="2"/>
              <a:buChar char="v"/>
            </a:pPr>
            <a:r>
              <a:rPr lang="en-US" b="1" dirty="0"/>
              <a:t>SHORT VIDEO CLIP: </a:t>
            </a:r>
            <a:r>
              <a:rPr lang="en-US" b="1" dirty="0">
                <a:hlinkClick r:id="rId3"/>
              </a:rPr>
              <a:t>JESUS GIVES THE BEATITIUDES TO MATTHEW (THE CHOSEN SCENE)</a:t>
            </a:r>
            <a:endParaRPr lang="en-US" b="1" dirty="0"/>
          </a:p>
          <a:p>
            <a:pPr>
              <a:buFont typeface="Wingdings" pitchFamily="2" charset="2"/>
              <a:buChar char="v"/>
            </a:pPr>
            <a:r>
              <a:rPr lang="en-US" b="1" dirty="0"/>
              <a:t>CONCLUSION: KIERKEGAARD’S GENUINE FREEDOM</a:t>
            </a:r>
          </a:p>
          <a:p>
            <a:pPr>
              <a:buFont typeface="Wingdings" pitchFamily="2" charset="2"/>
              <a:buChar char="v"/>
            </a:pPr>
            <a:r>
              <a:rPr lang="en-US" b="1" dirty="0"/>
              <a:t>FINAL GROUP DISCUSSION QUESTIONS</a:t>
            </a:r>
          </a:p>
          <a:p>
            <a:pPr>
              <a:buFont typeface="Wingdings" pitchFamily="2" charset="2"/>
              <a:buChar char="v"/>
            </a:pPr>
            <a:r>
              <a:rPr lang="en-US" b="1" dirty="0"/>
              <a:t>CLOSING REMARKS AND RESOURCES FOR FURTHER RESEARCH</a:t>
            </a:r>
          </a:p>
        </p:txBody>
      </p:sp>
    </p:spTree>
    <p:extLst>
      <p:ext uri="{BB962C8B-B14F-4D97-AF65-F5344CB8AC3E}">
        <p14:creationId xmlns:p14="http://schemas.microsoft.com/office/powerpoint/2010/main" val="122415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7081-7F82-3D0D-03A3-202E99B468C6}"/>
              </a:ext>
            </a:extLst>
          </p:cNvPr>
          <p:cNvSpPr>
            <a:spLocks noGrp="1"/>
          </p:cNvSpPr>
          <p:nvPr>
            <p:ph type="title"/>
          </p:nvPr>
        </p:nvSpPr>
        <p:spPr/>
        <p:txBody>
          <a:bodyPr/>
          <a:lstStyle/>
          <a:p>
            <a:r>
              <a:rPr lang="en-US" dirty="0"/>
              <a:t>Welcome Back to Class!</a:t>
            </a:r>
          </a:p>
        </p:txBody>
      </p:sp>
    </p:spTree>
    <p:extLst>
      <p:ext uri="{BB962C8B-B14F-4D97-AF65-F5344CB8AC3E}">
        <p14:creationId xmlns:p14="http://schemas.microsoft.com/office/powerpoint/2010/main" val="413117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0" name="Rectangle 1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8" name="Rectangle 2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24" name="Group 2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6" name="Rectangle 2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7" name="Rectangle 2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1" name="Rectangle 3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33" name="Rectangle 32">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DFE3358-29EE-4087-8570-9666D88A16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6388" y="0"/>
            <a:ext cx="7266875" cy="6858000"/>
            <a:chOff x="0" y="0"/>
            <a:chExt cx="7266875" cy="6858000"/>
          </a:xfrm>
        </p:grpSpPr>
        <p:sp>
          <p:nvSpPr>
            <p:cNvPr id="36" name="Freeform: Shape 35">
              <a:extLst>
                <a:ext uri="{FF2B5EF4-FFF2-40B4-BE49-F238E27FC236}">
                  <a16:creationId xmlns:a16="http://schemas.microsoft.com/office/drawing/2014/main" id="{1FD9C6E8-5129-4C44-8443-5ABF75EC60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Oval 36">
              <a:extLst>
                <a:ext uri="{FF2B5EF4-FFF2-40B4-BE49-F238E27FC236}">
                  <a16:creationId xmlns:a16="http://schemas.microsoft.com/office/drawing/2014/main" id="{138CFD4D-22F2-420F-8CB7-042571895F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8D49264-261A-4A8E-AB05-33332DCC96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C20F8FA-12CB-4D89-9416-2967858162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BE58E2C-AB80-335F-63C5-6F83F779C9F7}"/>
              </a:ext>
            </a:extLst>
          </p:cNvPr>
          <p:cNvSpPr>
            <a:spLocks noGrp="1"/>
          </p:cNvSpPr>
          <p:nvPr>
            <p:ph type="title"/>
          </p:nvPr>
        </p:nvSpPr>
        <p:spPr>
          <a:xfrm>
            <a:off x="1481576" y="17083"/>
            <a:ext cx="9217026" cy="906488"/>
          </a:xfrm>
        </p:spPr>
        <p:txBody>
          <a:bodyPr vert="horz" lIns="91440" tIns="45720" rIns="91440" bIns="45720" rtlCol="0" anchor="b">
            <a:noAutofit/>
          </a:bodyPr>
          <a:lstStyle/>
          <a:p>
            <a:pPr algn="ctr"/>
            <a:r>
              <a:rPr lang="en-US" b="1" dirty="0"/>
              <a:t>Overview for Today</a:t>
            </a:r>
          </a:p>
        </p:txBody>
      </p:sp>
      <p:sp>
        <p:nvSpPr>
          <p:cNvPr id="3" name="Content Placeholder 2">
            <a:extLst>
              <a:ext uri="{FF2B5EF4-FFF2-40B4-BE49-F238E27FC236}">
                <a16:creationId xmlns:a16="http://schemas.microsoft.com/office/drawing/2014/main" id="{97B9B1A7-D3FF-3E88-67DB-331D67DF8C47}"/>
              </a:ext>
            </a:extLst>
          </p:cNvPr>
          <p:cNvSpPr>
            <a:spLocks noGrp="1"/>
          </p:cNvSpPr>
          <p:nvPr>
            <p:ph idx="1"/>
            <p:extLst>
              <p:ext uri="{E7BDC344-281C-4309-B0C6-D0EE65EED2A8}">
                <p202:designPr xmlns:p202="http://schemas.microsoft.com/office/powerpoint/2020/02/main">
                  <p202:designTagLst>
                    <p202:designTag name="ARCH:1:CLS" val="LargePlainText"/>
                  </p202:designTagLst>
                </p202:designPr>
              </p:ext>
            </p:extLst>
          </p:nvPr>
        </p:nvSpPr>
        <p:spPr>
          <a:xfrm>
            <a:off x="23054" y="1212599"/>
            <a:ext cx="12192000" cy="5649001"/>
          </a:xfrm>
        </p:spPr>
        <p:txBody>
          <a:bodyPr vert="horz" lIns="91440" tIns="45720" rIns="91440" bIns="45720" rtlCol="0">
            <a:normAutofit fontScale="25000" lnSpcReduction="20000"/>
          </a:bodyPr>
          <a:lstStyle/>
          <a:p>
            <a:pPr algn="ctr">
              <a:buFont typeface="Wingdings" pitchFamily="2" charset="2"/>
              <a:buChar char="v"/>
            </a:pPr>
            <a:r>
              <a:rPr lang="en-US" sz="8000" b="1" cap="all" spc="300" dirty="0"/>
              <a:t>Introductions?</a:t>
            </a:r>
          </a:p>
          <a:p>
            <a:pPr algn="ctr">
              <a:buFont typeface="Wingdings" pitchFamily="2" charset="2"/>
              <a:buChar char="v"/>
            </a:pPr>
            <a:r>
              <a:rPr lang="en-US" sz="8000" b="1" cap="all" spc="300" dirty="0"/>
              <a:t>Brief Review of last Wednesday’s slides</a:t>
            </a:r>
          </a:p>
          <a:p>
            <a:pPr algn="ctr">
              <a:buFont typeface="Wingdings" pitchFamily="2" charset="2"/>
              <a:buChar char="v"/>
            </a:pPr>
            <a:r>
              <a:rPr lang="en-US" sz="8000" b="1" cap="all" spc="300" dirty="0"/>
              <a:t>SMALL GROUP DISCUSSION QUESTIONS</a:t>
            </a:r>
          </a:p>
          <a:p>
            <a:pPr algn="ctr">
              <a:buFont typeface="Wingdings" pitchFamily="2" charset="2"/>
              <a:buChar char="v"/>
            </a:pPr>
            <a:r>
              <a:rPr lang="en-US" sz="8000" b="1" cap="all" spc="300" dirty="0"/>
              <a:t>KIERKEGAARDIAN ETHICS</a:t>
            </a:r>
          </a:p>
          <a:p>
            <a:pPr algn="ctr">
              <a:buFont typeface="Wingdings" pitchFamily="2" charset="2"/>
              <a:buChar char="v"/>
            </a:pPr>
            <a:r>
              <a:rPr lang="en-US" sz="8000" b="1" cap="all" spc="300" dirty="0"/>
              <a:t>THE INWARD JOURNEY TO GOD AND THE “LEAP OF FAITH”</a:t>
            </a:r>
          </a:p>
          <a:p>
            <a:pPr algn="ctr">
              <a:buFont typeface="Wingdings" pitchFamily="2" charset="2"/>
              <a:buChar char="v"/>
            </a:pPr>
            <a:r>
              <a:rPr lang="en-US" sz="8000" b="1" cap="all" spc="300" dirty="0"/>
              <a:t>Large GROUP DISCUSSION QUESTIONS</a:t>
            </a:r>
          </a:p>
          <a:p>
            <a:pPr algn="ctr">
              <a:buFont typeface="Wingdings" pitchFamily="2" charset="2"/>
              <a:buChar char="v"/>
            </a:pPr>
            <a:r>
              <a:rPr lang="en-US" sz="8000" b="1" cap="all" spc="300" dirty="0"/>
              <a:t>A Challenge to Kierkegaard’s original synthesis and the inward journey to god: Sartre, De Beauvoir, and the Freedom of the For-Itself</a:t>
            </a:r>
          </a:p>
          <a:p>
            <a:pPr algn="ctr">
              <a:buFont typeface="Wingdings" pitchFamily="2" charset="2"/>
              <a:buChar char="v"/>
            </a:pPr>
            <a:r>
              <a:rPr lang="en-US" sz="8000" b="1" cap="all" spc="300" dirty="0"/>
              <a:t>Large Group discussion questions</a:t>
            </a:r>
          </a:p>
          <a:p>
            <a:pPr algn="ctr">
              <a:buFont typeface="Wingdings" pitchFamily="2" charset="2"/>
              <a:buChar char="v"/>
            </a:pPr>
            <a:r>
              <a:rPr lang="en-US" sz="8000" b="1" cap="all" spc="300" dirty="0"/>
              <a:t>Simone De Beauvoir’s Approach to freedom</a:t>
            </a:r>
          </a:p>
          <a:p>
            <a:pPr algn="ctr">
              <a:buFont typeface="Wingdings" pitchFamily="2" charset="2"/>
              <a:buChar char="v"/>
            </a:pPr>
            <a:r>
              <a:rPr lang="en-US" sz="8000" b="1" cap="all" spc="300" dirty="0"/>
              <a:t>Kierkegaard’s freedom in faith</a:t>
            </a:r>
          </a:p>
          <a:p>
            <a:pPr algn="ctr">
              <a:buFont typeface="Wingdings" pitchFamily="2" charset="2"/>
              <a:buChar char="v"/>
            </a:pPr>
            <a:r>
              <a:rPr lang="en-US" sz="8000" b="1" cap="all" spc="300" dirty="0"/>
              <a:t>Large Group DISCUSSION QUESTIONS</a:t>
            </a:r>
          </a:p>
          <a:p>
            <a:pPr marL="0" indent="0" algn="ctr">
              <a:buNone/>
            </a:pPr>
            <a:endParaRPr lang="en-US" sz="4200" b="1" cap="all" spc="300" dirty="0"/>
          </a:p>
          <a:p>
            <a:pPr marL="0" indent="0" algn="ctr">
              <a:buNone/>
            </a:pPr>
            <a:endParaRPr lang="en-US" sz="2400" cap="all" spc="300" dirty="0"/>
          </a:p>
        </p:txBody>
      </p:sp>
    </p:spTree>
    <p:extLst>
      <p:ext uri="{BB962C8B-B14F-4D97-AF65-F5344CB8AC3E}">
        <p14:creationId xmlns:p14="http://schemas.microsoft.com/office/powerpoint/2010/main" val="39350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 name="Group 132">
            <a:extLst>
              <a:ext uri="{FF2B5EF4-FFF2-40B4-BE49-F238E27FC236}">
                <a16:creationId xmlns:a16="http://schemas.microsoft.com/office/drawing/2014/main" id="{67416F32-9D98-4340-82E8-E90CE00AD2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12191999" cy="6861601"/>
            <a:chOff x="0" y="-1"/>
            <a:chExt cx="12191999" cy="6861601"/>
          </a:xfrm>
        </p:grpSpPr>
        <p:sp>
          <p:nvSpPr>
            <p:cNvPr id="134" name="Rectangle 133">
              <a:extLst>
                <a:ext uri="{FF2B5EF4-FFF2-40B4-BE49-F238E27FC236}">
                  <a16:creationId xmlns:a16="http://schemas.microsoft.com/office/drawing/2014/main" id="{66375AB4-82BB-418F-A50F-6180F68724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5" name="Oval 134">
              <a:extLst>
                <a:ext uri="{FF2B5EF4-FFF2-40B4-BE49-F238E27FC236}">
                  <a16:creationId xmlns:a16="http://schemas.microsoft.com/office/drawing/2014/main" id="{3FDD54B2-4A3F-4BFE-8FF0-82CA73F4AE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6" name="Oval 135">
              <a:extLst>
                <a:ext uri="{FF2B5EF4-FFF2-40B4-BE49-F238E27FC236}">
                  <a16:creationId xmlns:a16="http://schemas.microsoft.com/office/drawing/2014/main" id="{30876F96-77AB-4E72-B1D2-FA45F4E3C0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7" name="Group 136">
              <a:extLst>
                <a:ext uri="{FF2B5EF4-FFF2-40B4-BE49-F238E27FC236}">
                  <a16:creationId xmlns:a16="http://schemas.microsoft.com/office/drawing/2014/main" id="{BB08A2E9-6518-449E-940B-8518A1D850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0" y="-1"/>
              <a:ext cx="10800000" cy="6858000"/>
              <a:chOff x="2328000" y="0"/>
              <a:chExt cx="2880000" cy="1440000"/>
            </a:xfrm>
          </p:grpSpPr>
          <p:sp>
            <p:nvSpPr>
              <p:cNvPr id="139" name="Rectangle 138">
                <a:extLst>
                  <a:ext uri="{FF2B5EF4-FFF2-40B4-BE49-F238E27FC236}">
                    <a16:creationId xmlns:a16="http://schemas.microsoft.com/office/drawing/2014/main" id="{60A86BE0-76B3-4EA0-BA2D-05266013A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0" name="Rectangle 139">
                <a:extLst>
                  <a:ext uri="{FF2B5EF4-FFF2-40B4-BE49-F238E27FC236}">
                    <a16:creationId xmlns:a16="http://schemas.microsoft.com/office/drawing/2014/main" id="{6BA13564-810C-4398-AA63-67B020811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8" name="Rectangle 137">
              <a:extLst>
                <a:ext uri="{FF2B5EF4-FFF2-40B4-BE49-F238E27FC236}">
                  <a16:creationId xmlns:a16="http://schemas.microsoft.com/office/drawing/2014/main" id="{3555E1EF-6216-47FA-BBCA-7C0C8C2DAB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2" name="Rectangle 141">
            <a:extLst>
              <a:ext uri="{FF2B5EF4-FFF2-40B4-BE49-F238E27FC236}">
                <a16:creationId xmlns:a16="http://schemas.microsoft.com/office/drawing/2014/main" id="{D8D85657-6A77-4466-887F-EE948B9CD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44" name="Rectangle 143">
            <a:extLst>
              <a:ext uri="{FF2B5EF4-FFF2-40B4-BE49-F238E27FC236}">
                <a16:creationId xmlns:a16="http://schemas.microsoft.com/office/drawing/2014/main" id="{CA9CD3E6-968F-41B1-B6FA-C6FD9B728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2A288-B1FE-4C19-7A16-FBF3A05791A1}"/>
              </a:ext>
            </a:extLst>
          </p:cNvPr>
          <p:cNvSpPr>
            <a:spLocks noGrp="1"/>
          </p:cNvSpPr>
          <p:nvPr>
            <p:ph type="ctrTitle"/>
          </p:nvPr>
        </p:nvSpPr>
        <p:spPr>
          <a:xfrm>
            <a:off x="244861" y="226374"/>
            <a:ext cx="4500561" cy="852759"/>
          </a:xfrm>
        </p:spPr>
        <p:txBody>
          <a:bodyPr vert="horz" lIns="91440" tIns="45720" rIns="91440" bIns="45720" rtlCol="0" anchor="t">
            <a:normAutofit fontScale="90000"/>
          </a:bodyPr>
          <a:lstStyle/>
          <a:p>
            <a:r>
              <a:rPr lang="en-US" sz="6000" dirty="0"/>
              <a:t>Introductions</a:t>
            </a:r>
          </a:p>
        </p:txBody>
      </p:sp>
      <p:sp>
        <p:nvSpPr>
          <p:cNvPr id="3" name="Subtitle 2">
            <a:extLst>
              <a:ext uri="{FF2B5EF4-FFF2-40B4-BE49-F238E27FC236}">
                <a16:creationId xmlns:a16="http://schemas.microsoft.com/office/drawing/2014/main" id="{69C98CAE-D470-72C2-0870-D9B97AD60059}"/>
              </a:ext>
            </a:extLst>
          </p:cNvPr>
          <p:cNvSpPr>
            <a:spLocks noGrp="1"/>
          </p:cNvSpPr>
          <p:nvPr>
            <p:ph type="subTitle" idx="1"/>
          </p:nvPr>
        </p:nvSpPr>
        <p:spPr>
          <a:xfrm>
            <a:off x="4835749" y="514552"/>
            <a:ext cx="6858458" cy="6339848"/>
          </a:xfrm>
        </p:spPr>
        <p:txBody>
          <a:bodyPr vert="horz" lIns="91440" tIns="45720" rIns="91440" bIns="45720" rtlCol="0" anchor="t">
            <a:normAutofit lnSpcReduction="10000"/>
          </a:bodyPr>
          <a:lstStyle/>
          <a:p>
            <a:pPr indent="-270000">
              <a:lnSpc>
                <a:spcPct val="115000"/>
              </a:lnSpc>
              <a:buFont typeface="Arial" panose="020B0604020202020204" pitchFamily="34" charset="0"/>
              <a:buChar char="•"/>
            </a:pPr>
            <a:r>
              <a:rPr lang="en-US" sz="2000" spc="50" dirty="0"/>
              <a:t>Tell me a bit about yourself!</a:t>
            </a:r>
          </a:p>
          <a:p>
            <a:pPr marL="285750" indent="-270000">
              <a:lnSpc>
                <a:spcPct val="115000"/>
              </a:lnSpc>
              <a:buFont typeface="Arial" panose="020B0604020202020204" pitchFamily="34" charset="0"/>
              <a:buChar char="•"/>
            </a:pPr>
            <a:r>
              <a:rPr lang="en-US" sz="2000" spc="50" dirty="0"/>
              <a:t>Tell me your name and why you are interested in this class in particular?</a:t>
            </a:r>
          </a:p>
          <a:p>
            <a:pPr marL="285750" indent="-270000">
              <a:lnSpc>
                <a:spcPct val="115000"/>
              </a:lnSpc>
              <a:buFont typeface="Arial" panose="020B0604020202020204" pitchFamily="34" charset="0"/>
              <a:buChar char="•"/>
            </a:pPr>
            <a:r>
              <a:rPr lang="en-US" sz="2000" spc="50" dirty="0"/>
              <a:t> any experience reading Kierkegaard or familiarity with his philosophy? </a:t>
            </a:r>
          </a:p>
          <a:p>
            <a:pPr marL="285750" indent="-270000">
              <a:lnSpc>
                <a:spcPct val="115000"/>
              </a:lnSpc>
              <a:buFont typeface="Arial" panose="020B0604020202020204" pitchFamily="34" charset="0"/>
              <a:buChar char="•"/>
            </a:pPr>
            <a:r>
              <a:rPr lang="en-US" sz="2000" spc="50" dirty="0"/>
              <a:t>Interest in or familiarity with the sub-discipline of existentialism in philosophy? </a:t>
            </a:r>
          </a:p>
          <a:p>
            <a:pPr marL="285750" indent="-270000">
              <a:lnSpc>
                <a:spcPct val="115000"/>
              </a:lnSpc>
              <a:buFont typeface="Arial" panose="020B0604020202020204" pitchFamily="34" charset="0"/>
              <a:buChar char="•"/>
            </a:pPr>
            <a:r>
              <a:rPr lang="en-US" sz="2000" spc="50" dirty="0"/>
              <a:t>Favorite pastimes, hobbies, interests in life?</a:t>
            </a:r>
          </a:p>
          <a:p>
            <a:pPr marL="285750" indent="-270000">
              <a:lnSpc>
                <a:spcPct val="115000"/>
              </a:lnSpc>
              <a:buFont typeface="Arial" panose="020B0604020202020204" pitchFamily="34" charset="0"/>
              <a:buChar char="•"/>
            </a:pPr>
            <a:r>
              <a:rPr lang="en-US" sz="2000" spc="50" dirty="0"/>
              <a:t>Finally, how did you hear about the OLLI program, and are you taking other courses here as well this semester? Which Ones?</a:t>
            </a:r>
          </a:p>
          <a:p>
            <a:pPr marL="285750" indent="-270000">
              <a:lnSpc>
                <a:spcPct val="115000"/>
              </a:lnSpc>
              <a:buFont typeface="Arial" panose="020B0604020202020204" pitchFamily="34" charset="0"/>
              <a:buChar char="•"/>
            </a:pPr>
            <a:r>
              <a:rPr lang="en-US" sz="2000" spc="50" dirty="0"/>
              <a:t>Just anything you want to say about yourself, brief or a bit more detailed… the floor is yours</a:t>
            </a:r>
            <a:r>
              <a:rPr lang="en-US" sz="1800" spc="50" dirty="0"/>
              <a:t>!</a:t>
            </a:r>
            <a:br>
              <a:rPr lang="en-US" sz="1800" spc="50" dirty="0"/>
            </a:br>
            <a:endParaRPr lang="en-US" sz="1800" spc="50" dirty="0"/>
          </a:p>
        </p:txBody>
      </p:sp>
      <p:grpSp>
        <p:nvGrpSpPr>
          <p:cNvPr id="146" name="Group 145">
            <a:extLst>
              <a:ext uri="{FF2B5EF4-FFF2-40B4-BE49-F238E27FC236}">
                <a16:creationId xmlns:a16="http://schemas.microsoft.com/office/drawing/2014/main" id="{2F76036C-C247-4F63-AE7F-2ADB1D496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71579"/>
            <a:ext cx="4946649" cy="4792115"/>
            <a:chOff x="0" y="1671579"/>
            <a:chExt cx="4946649" cy="4792115"/>
          </a:xfrm>
        </p:grpSpPr>
        <p:sp>
          <p:nvSpPr>
            <p:cNvPr id="147" name="Oval 146">
              <a:extLst>
                <a:ext uri="{FF2B5EF4-FFF2-40B4-BE49-F238E27FC236}">
                  <a16:creationId xmlns:a16="http://schemas.microsoft.com/office/drawing/2014/main" id="{76E007C2-3152-4316-9102-D76C4E77FF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54534" y="1671579"/>
              <a:ext cx="4792115" cy="4792115"/>
            </a:xfrm>
            <a:prstGeom prst="ellipse">
              <a:avLst/>
            </a:prstGeom>
            <a:solidFill>
              <a:schemeClr val="accent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097CD397-C9CD-43FA-ABEF-9C3530B000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115933"/>
              <a:ext cx="4320000" cy="4320000"/>
            </a:xfrm>
            <a:prstGeom prst="ellipse">
              <a:avLst/>
            </a:prstGeom>
            <a:solidFill>
              <a:schemeClr val="accent1">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person clasping its hands">
            <a:extLst>
              <a:ext uri="{FF2B5EF4-FFF2-40B4-BE49-F238E27FC236}">
                <a16:creationId xmlns:a16="http://schemas.microsoft.com/office/drawing/2014/main" id="{8307449B-C02E-D5DF-8F39-58581941A1D1}"/>
              </a:ext>
            </a:extLst>
          </p:cNvPr>
          <p:cNvPicPr>
            <a:picLocks noChangeAspect="1"/>
          </p:cNvPicPr>
          <p:nvPr/>
        </p:nvPicPr>
        <p:blipFill>
          <a:blip r:embed="rId3"/>
          <a:srcRect l="18857" r="14645" b="2"/>
          <a:stretch>
            <a:fillRect/>
          </a:stretch>
        </p:blipFill>
        <p:spPr>
          <a:xfrm>
            <a:off x="335142" y="1016583"/>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spTree>
    <p:extLst>
      <p:ext uri="{BB962C8B-B14F-4D97-AF65-F5344CB8AC3E}">
        <p14:creationId xmlns:p14="http://schemas.microsoft.com/office/powerpoint/2010/main" val="354639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9" name="Rectangle 28">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D32DDEC-7587-0A34-CE61-4464BBB164F5}"/>
              </a:ext>
            </a:extLst>
          </p:cNvPr>
          <p:cNvSpPr>
            <a:spLocks noGrp="1"/>
          </p:cNvSpPr>
          <p:nvPr>
            <p:ph type="title"/>
          </p:nvPr>
        </p:nvSpPr>
        <p:spPr>
          <a:xfrm>
            <a:off x="1487487" y="545126"/>
            <a:ext cx="9217026" cy="3783988"/>
          </a:xfrm>
        </p:spPr>
        <p:txBody>
          <a:bodyPr vert="horz" lIns="91440" tIns="45720" rIns="91440" bIns="45720" rtlCol="0" anchor="b">
            <a:normAutofit/>
          </a:bodyPr>
          <a:lstStyle/>
          <a:p>
            <a:pPr algn="ctr"/>
            <a:r>
              <a:rPr lang="en-US" sz="8800" dirty="0"/>
              <a:t>Kierkegaard’s Original Synthesis</a:t>
            </a:r>
          </a:p>
        </p:txBody>
      </p:sp>
    </p:spTree>
    <p:extLst>
      <p:ext uri="{BB962C8B-B14F-4D97-AF65-F5344CB8AC3E}">
        <p14:creationId xmlns:p14="http://schemas.microsoft.com/office/powerpoint/2010/main" val="72512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75A5-F341-A741-BD11-3073A281A974}"/>
              </a:ext>
            </a:extLst>
          </p:cNvPr>
          <p:cNvSpPr>
            <a:spLocks noGrp="1"/>
          </p:cNvSpPr>
          <p:nvPr>
            <p:ph type="title"/>
          </p:nvPr>
        </p:nvSpPr>
        <p:spPr>
          <a:xfrm>
            <a:off x="406256" y="293451"/>
            <a:ext cx="4795282" cy="1031969"/>
          </a:xfrm>
        </p:spPr>
        <p:txBody>
          <a:bodyPr vert="horz" lIns="91440" tIns="45720" rIns="91440" bIns="45720" rtlCol="0" anchor="ctr">
            <a:normAutofit/>
          </a:bodyPr>
          <a:lstStyle/>
          <a:p>
            <a:r>
              <a:rPr lang="en-US" sz="5400" dirty="0">
                <a:solidFill>
                  <a:srgbClr val="FFFFFF"/>
                </a:solidFill>
              </a:rPr>
              <a:t>Selfhood</a:t>
            </a:r>
          </a:p>
        </p:txBody>
      </p:sp>
      <p:graphicFrame>
        <p:nvGraphicFramePr>
          <p:cNvPr id="5" name="Diagram 4">
            <a:extLst>
              <a:ext uri="{FF2B5EF4-FFF2-40B4-BE49-F238E27FC236}">
                <a16:creationId xmlns:a16="http://schemas.microsoft.com/office/drawing/2014/main" id="{8699DEBB-9184-CC48-A179-FB9D5934FC7F}"/>
              </a:ext>
            </a:extLst>
          </p:cNvPr>
          <p:cNvGraphicFramePr/>
          <p:nvPr>
            <p:extLst>
              <p:ext uri="{D42A27DB-BD31-4B8C-83A1-F6EECF244321}">
                <p14:modId xmlns:p14="http://schemas.microsoft.com/office/powerpoint/2010/main" val="3288909989"/>
              </p:ext>
            </p:extLst>
          </p:nvPr>
        </p:nvGraphicFramePr>
        <p:xfrm>
          <a:off x="4898572" y="169817"/>
          <a:ext cx="6998332" cy="651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D834AB27-3244-904D-8DBD-0E0FA09B9DD1}"/>
              </a:ext>
            </a:extLst>
          </p:cNvPr>
          <p:cNvSpPr txBox="1"/>
          <p:nvPr/>
        </p:nvSpPr>
        <p:spPr>
          <a:xfrm>
            <a:off x="804020" y="1203500"/>
            <a:ext cx="3696788" cy="6217087"/>
          </a:xfrm>
          <a:prstGeom prst="rect">
            <a:avLst/>
          </a:prstGeom>
          <a:noFill/>
        </p:spPr>
        <p:txBody>
          <a:bodyPr wrap="square" rtlCol="0">
            <a:spAutoFit/>
          </a:bodyPr>
          <a:lstStyle/>
          <a:p>
            <a:r>
              <a:rPr lang="en-US" sz="2000" dirty="0"/>
              <a:t>Self is a spirit – the spirited component of life.</a:t>
            </a:r>
          </a:p>
          <a:p>
            <a:endParaRPr lang="en-US" sz="2000" dirty="0"/>
          </a:p>
          <a:p>
            <a:r>
              <a:rPr lang="en-US" sz="2000" dirty="0"/>
              <a:t>The self  [is a] synthesis </a:t>
            </a:r>
          </a:p>
          <a:p>
            <a:endParaRPr lang="en-US" sz="2000" dirty="0"/>
          </a:p>
          <a:p>
            <a:r>
              <a:rPr lang="en-US" sz="2000" dirty="0"/>
              <a:t>The self is a conjoining, [it is] activity driven, a creative act whereby we are making ourselves what we are and what we are to become. </a:t>
            </a:r>
          </a:p>
          <a:p>
            <a:endParaRPr lang="en-US" sz="2000" dirty="0"/>
          </a:p>
          <a:p>
            <a:r>
              <a:rPr lang="en-US" sz="2000" dirty="0"/>
              <a:t>As a fusion of these polarities, the self is a relation which relates to itself, or that in the relation which is its relating to itself. </a:t>
            </a:r>
            <a:r>
              <a:rPr lang="en-US" sz="2000" i="1" dirty="0"/>
              <a:t>Not the relation but the relation’s relating to itself. </a:t>
            </a:r>
          </a:p>
          <a:p>
            <a:endParaRPr lang="en-US" sz="2000" dirty="0"/>
          </a:p>
          <a:p>
            <a:endParaRPr lang="en-US" sz="2000" dirty="0"/>
          </a:p>
          <a:p>
            <a:endParaRPr lang="en-US" dirty="0">
              <a:solidFill>
                <a:schemeClr val="bg1"/>
              </a:solidFill>
            </a:endParaRPr>
          </a:p>
        </p:txBody>
      </p:sp>
    </p:spTree>
    <p:extLst>
      <p:ext uri="{BB962C8B-B14F-4D97-AF65-F5344CB8AC3E}">
        <p14:creationId xmlns:p14="http://schemas.microsoft.com/office/powerpoint/2010/main" val="996162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E7A0-72DB-57B5-03EA-470F7E3F3AC0}"/>
              </a:ext>
            </a:extLst>
          </p:cNvPr>
          <p:cNvSpPr>
            <a:spLocks noGrp="1"/>
          </p:cNvSpPr>
          <p:nvPr>
            <p:ph type="title"/>
          </p:nvPr>
        </p:nvSpPr>
        <p:spPr>
          <a:xfrm>
            <a:off x="540000" y="540000"/>
            <a:ext cx="3414162" cy="2771774"/>
          </a:xfrm>
        </p:spPr>
        <p:txBody>
          <a:bodyPr anchor="t">
            <a:normAutofit fontScale="90000"/>
          </a:bodyPr>
          <a:lstStyle/>
          <a:p>
            <a:r>
              <a:rPr lang="en-US" dirty="0"/>
              <a:t>Small Group Discussion Questions</a:t>
            </a:r>
          </a:p>
        </p:txBody>
      </p:sp>
      <p:sp>
        <p:nvSpPr>
          <p:cNvPr id="13" name="Picture Placeholder 2">
            <a:extLst>
              <a:ext uri="{FF2B5EF4-FFF2-40B4-BE49-F238E27FC236}">
                <a16:creationId xmlns:a16="http://schemas.microsoft.com/office/drawing/2014/main" id="{F05E17AA-1EF5-8361-5938-65F0E36CD0BA}"/>
              </a:ext>
            </a:extLst>
          </p:cNvPr>
          <p:cNvSpPr>
            <a:spLocks noGrp="1"/>
          </p:cNvSpPr>
          <p:nvPr>
            <p:ph type="pic" idx="1"/>
          </p:nvPr>
        </p:nvSpPr>
        <p:spPr>
          <a:xfrm>
            <a:off x="3954162" y="549275"/>
            <a:ext cx="7686974" cy="5759450"/>
          </a:xfrm>
        </p:spPr>
        <p:txBody>
          <a:bodyPr>
            <a:normAutofit fontScale="92500" lnSpcReduction="10000"/>
          </a:bodyPr>
          <a:lstStyle/>
          <a:p>
            <a:pPr marL="457200" indent="-457200">
              <a:buFont typeface="Wingdings" pitchFamily="2" charset="2"/>
              <a:buChar char="v"/>
            </a:pPr>
            <a:r>
              <a:rPr lang="en-US" sz="2400" dirty="0"/>
              <a:t>Do you think of your “self” as a spirit, the spirited component of the life you have lived so far?</a:t>
            </a:r>
          </a:p>
          <a:p>
            <a:pPr marL="457200" indent="-457200">
              <a:buFont typeface="Wingdings" pitchFamily="2" charset="2"/>
              <a:buChar char="v"/>
            </a:pPr>
            <a:r>
              <a:rPr lang="en-US" sz="2400" dirty="0"/>
              <a:t>Is the “self” a conjoining of these binary opposites, activity driven, a creative act whereby we are making ourselves what we are and what we are to become?</a:t>
            </a:r>
          </a:p>
          <a:p>
            <a:pPr marL="457200" indent="-457200">
              <a:buFont typeface="Wingdings" pitchFamily="2" charset="2"/>
              <a:buChar char="v"/>
            </a:pPr>
            <a:r>
              <a:rPr lang="en-US" sz="2400" dirty="0"/>
              <a:t>Which of the binary opposites do you relate to the most, and how does the misrelation between the two cause you despair, or does it?</a:t>
            </a:r>
          </a:p>
          <a:p>
            <a:pPr marL="457200" indent="-457200">
              <a:buFont typeface="Wingdings" pitchFamily="2" charset="2"/>
              <a:buChar char="v"/>
            </a:pPr>
            <a:r>
              <a:rPr lang="en-US" sz="2400" dirty="0"/>
              <a:t>Recall the binary opposites: Terrestrial/Celestial; Human/Divine; Finite/Infinite; Temporal/Eternal; Necessary/Freedom; and Actual/Possible.</a:t>
            </a:r>
          </a:p>
          <a:p>
            <a:pPr marL="457200" indent="-457200">
              <a:buFont typeface="Wingdings" pitchFamily="2" charset="2"/>
              <a:buChar char="v"/>
            </a:pPr>
            <a:r>
              <a:rPr lang="en-US" sz="2400" dirty="0"/>
              <a:t>Refer to the handout as well of you need a reminder of the diagram.</a:t>
            </a:r>
          </a:p>
          <a:p>
            <a:pPr marL="457200" indent="-457200">
              <a:buFont typeface="Wingdings" pitchFamily="2" charset="2"/>
              <a:buChar char="v"/>
            </a:pPr>
            <a:endParaRPr lang="en-US" sz="2800" dirty="0"/>
          </a:p>
          <a:p>
            <a:pPr marL="457200" indent="-457200">
              <a:buFont typeface="Wingdings" pitchFamily="2" charset="2"/>
              <a:buChar char="v"/>
            </a:pPr>
            <a:endParaRPr lang="en-US" sz="2800" dirty="0"/>
          </a:p>
        </p:txBody>
      </p:sp>
      <p:sp>
        <p:nvSpPr>
          <p:cNvPr id="8" name="Text Placeholder 2">
            <a:extLst>
              <a:ext uri="{FF2B5EF4-FFF2-40B4-BE49-F238E27FC236}">
                <a16:creationId xmlns:a16="http://schemas.microsoft.com/office/drawing/2014/main" id="{9E62A714-8D6F-E588-EFA0-1A6EE115456C}"/>
              </a:ext>
            </a:extLst>
          </p:cNvPr>
          <p:cNvSpPr>
            <a:spLocks noGrp="1"/>
          </p:cNvSpPr>
          <p:nvPr>
            <p:ph type="body" sz="half" idx="2"/>
          </p:nvPr>
        </p:nvSpPr>
        <p:spPr>
          <a:xfrm>
            <a:off x="539999" y="3536950"/>
            <a:ext cx="4511425" cy="2771774"/>
          </a:xfrm>
        </p:spPr>
        <p:txBody>
          <a:bodyPr>
            <a:normAutofit/>
          </a:bodyPr>
          <a:lstStyle/>
          <a:p>
            <a:endParaRPr lang="en-US" dirty="0"/>
          </a:p>
          <a:p>
            <a:pPr marL="285750" indent="-285750">
              <a:buFont typeface="Wingdings" pitchFamily="2" charset="2"/>
              <a:buChar char="v"/>
            </a:pPr>
            <a:endParaRPr lang="en-US" dirty="0"/>
          </a:p>
        </p:txBody>
      </p:sp>
    </p:spTree>
    <p:extLst>
      <p:ext uri="{BB962C8B-B14F-4D97-AF65-F5344CB8AC3E}">
        <p14:creationId xmlns:p14="http://schemas.microsoft.com/office/powerpoint/2010/main" val="377698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CDDE-97E2-7E7F-C278-F94945E004AE}"/>
              </a:ext>
            </a:extLst>
          </p:cNvPr>
          <p:cNvSpPr>
            <a:spLocks noGrp="1"/>
          </p:cNvSpPr>
          <p:nvPr>
            <p:ph type="title"/>
          </p:nvPr>
        </p:nvSpPr>
        <p:spPr>
          <a:xfrm>
            <a:off x="315717" y="107067"/>
            <a:ext cx="12040307" cy="833570"/>
          </a:xfrm>
        </p:spPr>
        <p:txBody>
          <a:bodyPr>
            <a:normAutofit/>
          </a:bodyPr>
          <a:lstStyle/>
          <a:p>
            <a:r>
              <a:rPr lang="en-US" sz="4800" dirty="0"/>
              <a:t>Kierkegaardian Ethics: A Concrete Example</a:t>
            </a:r>
          </a:p>
        </p:txBody>
      </p:sp>
      <p:sp>
        <p:nvSpPr>
          <p:cNvPr id="3" name="Content Placeholder 2">
            <a:extLst>
              <a:ext uri="{FF2B5EF4-FFF2-40B4-BE49-F238E27FC236}">
                <a16:creationId xmlns:a16="http://schemas.microsoft.com/office/drawing/2014/main" id="{DCC3B576-6CBD-4F91-AF77-4C4BE9448B3B}"/>
              </a:ext>
            </a:extLst>
          </p:cNvPr>
          <p:cNvSpPr>
            <a:spLocks noGrp="1"/>
          </p:cNvSpPr>
          <p:nvPr>
            <p:ph idx="1"/>
          </p:nvPr>
        </p:nvSpPr>
        <p:spPr>
          <a:xfrm>
            <a:off x="0" y="1027134"/>
            <a:ext cx="12192000" cy="5931075"/>
          </a:xfrm>
        </p:spPr>
        <p:txBody>
          <a:bodyPr>
            <a:normAutofit fontScale="77500" lnSpcReduction="20000"/>
          </a:bodyPr>
          <a:lstStyle/>
          <a:p>
            <a:r>
              <a:rPr lang="en-US" sz="2600" b="1" dirty="0"/>
              <a:t>TRANSFORMATION OF THE PASSIONS: ROMANTIC LOVE TO MARRAIGE</a:t>
            </a:r>
            <a:endParaRPr lang="en-US" sz="2600" dirty="0"/>
          </a:p>
          <a:p>
            <a:pPr lvl="1"/>
            <a:r>
              <a:rPr lang="en-US" sz="2600" b="1" dirty="0"/>
              <a:t>Marriage as ethical, lends to ethical openness (versus aesthetic concealment)</a:t>
            </a:r>
          </a:p>
          <a:p>
            <a:r>
              <a:rPr lang="en-US" sz="2600" b="1" dirty="0"/>
              <a:t>The importance of choice for an AUTHENTIC LIFE (existentialism)</a:t>
            </a:r>
          </a:p>
          <a:p>
            <a:r>
              <a:rPr lang="en-US" sz="2600" b="1" dirty="0">
                <a:solidFill>
                  <a:srgbClr val="FFFF00"/>
                </a:solidFill>
              </a:rPr>
              <a:t>For Kierkegaard, choosing aesthetically is not choosing at all! (This is the first of the three ethical stages: the aesthetic, the ethical, and the religious.</a:t>
            </a:r>
            <a:endParaRPr lang="en-US" sz="2200" b="1" dirty="0">
              <a:solidFill>
                <a:srgbClr val="FFFF00"/>
              </a:solidFill>
            </a:endParaRPr>
          </a:p>
          <a:p>
            <a:pPr lvl="2"/>
            <a:r>
              <a:rPr lang="en-US" sz="2400" b="1" dirty="0">
                <a:solidFill>
                  <a:srgbClr val="FFFF00"/>
                </a:solidFill>
              </a:rPr>
              <a:t>There arises the need to choose choice itself, taking responsibility for the person he has become.</a:t>
            </a:r>
            <a:endParaRPr lang="en-US" sz="2000" b="1" dirty="0">
              <a:solidFill>
                <a:srgbClr val="FFFF00"/>
              </a:solidFill>
            </a:endParaRPr>
          </a:p>
          <a:p>
            <a:r>
              <a:rPr lang="en-US" sz="2400" b="1" dirty="0"/>
              <a:t>Self-acceptance (</a:t>
            </a:r>
            <a:r>
              <a:rPr lang="en-US" sz="2400" b="1" dirty="0">
                <a:solidFill>
                  <a:srgbClr val="FFFF00"/>
                </a:solidFill>
              </a:rPr>
              <a:t>facticity in the world</a:t>
            </a:r>
            <a:r>
              <a:rPr lang="en-US" sz="2400" b="1" dirty="0"/>
              <a:t>) versus self-alienation; The “I” CHOOSES ITSELF.</a:t>
            </a:r>
          </a:p>
          <a:p>
            <a:r>
              <a:rPr lang="en-US" sz="2400" b="1" dirty="0"/>
              <a:t>Seeking a balance between Possibility (too much choice, paralysis of the Will)/Necessity (complete absence of choice).</a:t>
            </a:r>
          </a:p>
          <a:p>
            <a:r>
              <a:rPr lang="en-US" sz="2400" b="1" dirty="0">
                <a:solidFill>
                  <a:srgbClr val="FFFF00"/>
                </a:solidFill>
              </a:rPr>
              <a:t>Voluntary self-limitation</a:t>
            </a:r>
            <a:r>
              <a:rPr lang="en-US" sz="2400" b="1" dirty="0"/>
              <a:t>: Devotion to work, his wife, his children </a:t>
            </a:r>
            <a:r>
              <a:rPr lang="en-US" sz="2400" b="1" dirty="0">
                <a:solidFill>
                  <a:srgbClr val="FFFF00"/>
                </a:solidFill>
              </a:rPr>
              <a:t>less a sacrifice </a:t>
            </a:r>
            <a:r>
              <a:rPr lang="en-US" sz="2400" b="1" dirty="0"/>
              <a:t>than the source of joy and satisfaction (God) (RELIGIOUS PHASE)</a:t>
            </a:r>
          </a:p>
          <a:p>
            <a:r>
              <a:rPr lang="en-US" sz="2400" b="1" dirty="0"/>
              <a:t>The ethical only </a:t>
            </a:r>
            <a:r>
              <a:rPr lang="en-US" sz="2400" b="1" dirty="0">
                <a:solidFill>
                  <a:srgbClr val="FFFF00"/>
                </a:solidFill>
              </a:rPr>
              <a:t>appears</a:t>
            </a:r>
            <a:r>
              <a:rPr lang="en-US" sz="2400" b="1" dirty="0"/>
              <a:t> to be grounded in social requirements and expectations for Kierkegaard, but…. The religious life also comes into play (and Kierkegaard is highly critical of organized religion!). So, we are moving toward a more personal relationship with God.</a:t>
            </a:r>
          </a:p>
          <a:p>
            <a:endParaRPr lang="en-US" dirty="0"/>
          </a:p>
        </p:txBody>
      </p:sp>
    </p:spTree>
    <p:extLst>
      <p:ext uri="{BB962C8B-B14F-4D97-AF65-F5344CB8AC3E}">
        <p14:creationId xmlns:p14="http://schemas.microsoft.com/office/powerpoint/2010/main" val="169048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5303-1DA3-64A0-0AC1-06E6DED41D72}"/>
              </a:ext>
            </a:extLst>
          </p:cNvPr>
          <p:cNvSpPr>
            <a:spLocks noGrp="1"/>
          </p:cNvSpPr>
          <p:nvPr>
            <p:ph type="title"/>
          </p:nvPr>
        </p:nvSpPr>
        <p:spPr>
          <a:xfrm>
            <a:off x="540000" y="833015"/>
            <a:ext cx="5958000" cy="5202026"/>
          </a:xfrm>
        </p:spPr>
        <p:txBody>
          <a:bodyPr anchor="ctr">
            <a:normAutofit/>
          </a:bodyPr>
          <a:lstStyle/>
          <a:p>
            <a:pPr algn="ctr"/>
            <a:r>
              <a:rPr lang="en-US" sz="8800"/>
              <a:t>The Inward Journey to God</a:t>
            </a:r>
          </a:p>
        </p:txBody>
      </p:sp>
      <p:sp>
        <p:nvSpPr>
          <p:cNvPr id="3" name="Content Placeholder 2">
            <a:extLst>
              <a:ext uri="{FF2B5EF4-FFF2-40B4-BE49-F238E27FC236}">
                <a16:creationId xmlns:a16="http://schemas.microsoft.com/office/drawing/2014/main" id="{3E84D91F-A580-F158-471E-2F000816881B}"/>
              </a:ext>
            </a:extLst>
          </p:cNvPr>
          <p:cNvSpPr>
            <a:spLocks noGrp="1"/>
          </p:cNvSpPr>
          <p:nvPr>
            <p:ph idx="1"/>
          </p:nvPr>
        </p:nvSpPr>
        <p:spPr>
          <a:xfrm>
            <a:off x="7104062" y="540347"/>
            <a:ext cx="4537075" cy="5760000"/>
          </a:xfrm>
        </p:spPr>
        <p:txBody>
          <a:bodyPr anchor="ctr">
            <a:normAutofit/>
          </a:bodyPr>
          <a:lstStyle/>
          <a:p>
            <a:r>
              <a:rPr lang="en-US" sz="2000" b="1" dirty="0"/>
              <a:t>Despair as a misrelation of the synthesis, a sickness of the spirit</a:t>
            </a:r>
          </a:p>
          <a:p>
            <a:r>
              <a:rPr lang="en-US" sz="2000" b="1" i="1" dirty="0"/>
              <a:t>The Sickness Unto Death</a:t>
            </a:r>
          </a:p>
          <a:p>
            <a:r>
              <a:rPr lang="en-US" sz="2000" b="1" dirty="0"/>
              <a:t>Knowing oneself in relation to God</a:t>
            </a:r>
          </a:p>
          <a:p>
            <a:r>
              <a:rPr lang="en-US" sz="2000" b="1" dirty="0"/>
              <a:t>Standing before God from within</a:t>
            </a:r>
          </a:p>
          <a:p>
            <a:r>
              <a:rPr lang="en-US" sz="2000" b="1" dirty="0"/>
              <a:t>The “leap of faith” towards the Kingdom of God</a:t>
            </a:r>
          </a:p>
          <a:p>
            <a:r>
              <a:rPr lang="en-US" sz="2000" b="1" dirty="0"/>
              <a:t>The inward journey of despair into hope           Genuine freedom</a:t>
            </a:r>
          </a:p>
        </p:txBody>
      </p:sp>
      <p:sp>
        <p:nvSpPr>
          <p:cNvPr id="15" name="Right Arrow 14">
            <a:extLst>
              <a:ext uri="{FF2B5EF4-FFF2-40B4-BE49-F238E27FC236}">
                <a16:creationId xmlns:a16="http://schemas.microsoft.com/office/drawing/2014/main" id="{8C71A1B9-2FCF-F749-0F9F-347C1E7A3DAA}"/>
              </a:ext>
            </a:extLst>
          </p:cNvPr>
          <p:cNvSpPr/>
          <p:nvPr/>
        </p:nvSpPr>
        <p:spPr>
          <a:xfrm>
            <a:off x="8833649" y="5440385"/>
            <a:ext cx="44455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854391"/>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rkegaard_Genuine_Freedom_2OLLI_Fall_2025_Session_Two_10_1_25" id="{9FDAD3B7-DCDC-C04C-AE0F-48882553A887}" vid="{F9FC22C3-FF18-BA44-8C20-0E5E8152C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emplate>GlowVTI</Template>
  <TotalTime>4614</TotalTime>
  <Words>8807</Words>
  <Application>Microsoft Macintosh PowerPoint</Application>
  <PresentationFormat>Widescreen</PresentationFormat>
  <Paragraphs>499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Bell MT</vt:lpstr>
      <vt:lpstr>Calibri</vt:lpstr>
      <vt:lpstr>Wingdings</vt:lpstr>
      <vt:lpstr>GlowVTI</vt:lpstr>
      <vt:lpstr>The Quest for Genuine Freedom</vt:lpstr>
      <vt:lpstr>Welcome Back to Class!</vt:lpstr>
      <vt:lpstr>Overview for Today</vt:lpstr>
      <vt:lpstr>Introductions</vt:lpstr>
      <vt:lpstr>Kierkegaard’s Original Synthesis</vt:lpstr>
      <vt:lpstr>Selfhood</vt:lpstr>
      <vt:lpstr>Small Group Discussion Questions</vt:lpstr>
      <vt:lpstr>Kierkegaardian Ethics: A Concrete Example</vt:lpstr>
      <vt:lpstr>The Inward Journey to God</vt:lpstr>
      <vt:lpstr>Discussion Questions</vt:lpstr>
      <vt:lpstr>A Challenge to Kierkegaard’s Original Synthesis and the Inward Journey to God</vt:lpstr>
      <vt:lpstr>Discussion Questions</vt:lpstr>
      <vt:lpstr>SIMONE DE BEAUVOIR’S APPROACH TO FREEDOM</vt:lpstr>
      <vt:lpstr>Kierkegaard’s Freedom in Faith</vt:lpstr>
      <vt:lpstr>DISCUSSION QUESTIONS</vt:lpstr>
      <vt:lpstr>LOOKING FORWARD: WEDNESDAY 8TH OCTOBER 2025 (CONCLUSION OF THIS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Stover</dc:creator>
  <cp:lastModifiedBy>McRae, Sue</cp:lastModifiedBy>
  <cp:revision>6</cp:revision>
  <dcterms:created xsi:type="dcterms:W3CDTF">2025-09-22T07:25:17Z</dcterms:created>
  <dcterms:modified xsi:type="dcterms:W3CDTF">2025-10-05T22:02:37Z</dcterms:modified>
</cp:coreProperties>
</file>