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sldIdLst>
    <p:sldId id="280" r:id="rId2"/>
    <p:sldId id="257" r:id="rId3"/>
    <p:sldId id="259" r:id="rId4"/>
    <p:sldId id="284" r:id="rId5"/>
    <p:sldId id="269" r:id="rId6"/>
    <p:sldId id="282" r:id="rId7"/>
    <p:sldId id="283" r:id="rId8"/>
    <p:sldId id="261" r:id="rId9"/>
    <p:sldId id="262" r:id="rId10"/>
    <p:sldId id="264" r:id="rId11"/>
    <p:sldId id="265" r:id="rId12"/>
    <p:sldId id="266" r:id="rId13"/>
    <p:sldId id="267" r:id="rId14"/>
    <p:sldId id="285" r:id="rId15"/>
    <p:sldId id="268" r:id="rId16"/>
    <p:sldId id="28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100"/>
    <a:srgbClr val="FFF5BA"/>
    <a:srgbClr val="B0178B"/>
    <a:srgbClr val="B02D7B"/>
    <a:srgbClr val="B65DDE"/>
    <a:srgbClr val="179BC5"/>
    <a:srgbClr val="F3F14E"/>
    <a:srgbClr val="3BA38C"/>
    <a:srgbClr val="5FCD44"/>
    <a:srgbClr val="FFF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9EA9C-472C-449F-A062-46E268136C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D56ED-545B-48FF-903D-BD7036C92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923B6-9672-486C-82B1-A31FB1B7B4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1570D-0571-44EB-9BF0-2F20B2FA42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B965E61C-2B6D-457B-B929-E7D37D4647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C200F-9B5D-47B9-BC8B-1A97F201C0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6C7C5-C58B-465C-A6F6-695F942BE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78890-855D-4518-9FF4-E18D6C3B2C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E2A93-C538-4116-AA03-79827BC802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B1E4-B7F6-4DD6-B966-8227778517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8A074-C92F-419D-B22F-C521EDF720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24000" contrast="-7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6373D3A-03A3-441E-9376-EFA4821D0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slow"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unt.edu/aquiline-books/connecting-008-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382000" cy="220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sz="4889" dirty="0">
                <a:solidFill>
                  <a:srgbClr val="1894C5"/>
                </a:solidFill>
                <a:effectLst/>
              </a:rPr>
            </a:br>
            <a:r>
              <a:rPr lang="en-US" sz="4889" dirty="0">
                <a:solidFill>
                  <a:schemeClr val="accent4">
                    <a:lumMod val="75000"/>
                  </a:schemeClr>
                </a:solidFill>
                <a:effectLst/>
              </a:rPr>
              <a:t>Near-Death Experiences:</a:t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3556" dirty="0">
                <a:solidFill>
                  <a:schemeClr val="accent4">
                    <a:lumMod val="75000"/>
                  </a:schemeClr>
                </a:solidFill>
                <a:effectLst/>
              </a:rPr>
              <a:t>forty Years of research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743200"/>
            <a:ext cx="8610600" cy="3962400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None/>
              <a:defRPr/>
            </a:pPr>
            <a:r>
              <a:rPr lang="en-US" dirty="0">
                <a:solidFill>
                  <a:srgbClr val="B0178B"/>
                </a:solidFill>
                <a:latin typeface="+mj-lt"/>
              </a:rPr>
              <a:t>Janice Miner Holden, </a:t>
            </a:r>
            <a:r>
              <a:rPr lang="en-US" sz="2400" dirty="0" err="1">
                <a:solidFill>
                  <a:srgbClr val="B0178B"/>
                </a:solidFill>
                <a:latin typeface="+mj-lt"/>
              </a:rPr>
              <a:t>EdD</a:t>
            </a:r>
            <a:r>
              <a:rPr lang="en-US" sz="2400" dirty="0">
                <a:solidFill>
                  <a:srgbClr val="B0178B"/>
                </a:solidFill>
                <a:latin typeface="+mj-lt"/>
              </a:rPr>
              <a:t>, LPC-S, NCC, ACMHP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000" dirty="0">
                <a:solidFill>
                  <a:srgbClr val="B65DDE"/>
                </a:solidFill>
                <a:latin typeface="+mj-lt"/>
              </a:rPr>
              <a:t>Retired Professor, Counseling Program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1800" dirty="0">
                <a:solidFill>
                  <a:srgbClr val="B65DDE"/>
                </a:solidFill>
                <a:latin typeface="+mj-lt"/>
              </a:rPr>
              <a:t>Department of Counseling &amp; Higher Education </a:t>
            </a:r>
            <a:r>
              <a:rPr lang="en-US" sz="1800" dirty="0">
                <a:solidFill>
                  <a:srgbClr val="B65DDE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800" dirty="0">
                <a:solidFill>
                  <a:srgbClr val="B65DDE"/>
                </a:solidFill>
                <a:latin typeface="+mj-lt"/>
                <a:ea typeface="Wingdings"/>
                <a:cs typeface="Wingdings"/>
                <a:sym typeface="Wingdings"/>
              </a:rPr>
              <a:t> College of Education</a:t>
            </a:r>
            <a:endParaRPr lang="en-US" sz="1800" dirty="0">
              <a:solidFill>
                <a:srgbClr val="B65DDE"/>
              </a:solidFill>
              <a:latin typeface="+mj-lt"/>
            </a:endParaRPr>
          </a:p>
          <a:p>
            <a:pPr eaLnBrk="1" hangingPunct="1">
              <a:buFont typeface="Wingdings" charset="2"/>
              <a:buNone/>
              <a:defRPr/>
            </a:pPr>
            <a:endParaRPr lang="en-US" dirty="0">
              <a:solidFill>
                <a:srgbClr val="FEA100"/>
              </a:solidFill>
            </a:endParaRPr>
          </a:p>
          <a:p>
            <a:pPr eaLnBrk="1" hangingPunct="1">
              <a:buFont typeface="Wingdings" charset="2"/>
              <a:buNone/>
              <a:tabLst>
                <a:tab pos="4114800" algn="l"/>
              </a:tabLst>
              <a:defRPr/>
            </a:pPr>
            <a:endParaRPr lang="en-US" dirty="0">
              <a:solidFill>
                <a:srgbClr val="FEA100"/>
              </a:solidFill>
            </a:endParaRPr>
          </a:p>
          <a:p>
            <a:pPr eaLnBrk="1" hangingPunct="1">
              <a:buFont typeface="Wingdings" charset="2"/>
              <a:buNone/>
              <a:tabLst>
                <a:tab pos="4114800" algn="l"/>
              </a:tabLst>
              <a:defRPr/>
            </a:pPr>
            <a:endParaRPr lang="en-US" sz="2400" dirty="0">
              <a:solidFill>
                <a:srgbClr val="FEA100"/>
              </a:solidFill>
              <a:latin typeface="+mj-lt"/>
            </a:endParaRPr>
          </a:p>
          <a:p>
            <a:pPr eaLnBrk="1" hangingPunct="1">
              <a:buFont typeface="Wingdings" charset="2"/>
              <a:buNone/>
              <a:tabLst>
                <a:tab pos="4114800" algn="l"/>
              </a:tabLst>
              <a:defRPr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2019</a:t>
            </a:r>
          </a:p>
          <a:p>
            <a:pPr eaLnBrk="1" hangingPunct="1">
              <a:buFont typeface="Wingdings" charset="2"/>
              <a:buNone/>
              <a:tabLst>
                <a:tab pos="4114800" algn="l"/>
              </a:tabLst>
              <a:defRPr/>
            </a:pPr>
            <a:r>
              <a:rPr lang="en-US" sz="2400">
                <a:solidFill>
                  <a:schemeClr val="accent3">
                    <a:lumMod val="75000"/>
                  </a:schemeClr>
                </a:solidFill>
                <a:latin typeface="+mj-lt"/>
              </a:rPr>
              <a:t>UNT OLLI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343400"/>
            <a:ext cx="2908300" cy="6223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2000" dirty="0">
                <a:solidFill>
                  <a:srgbClr val="B0178B"/>
                </a:solidFill>
                <a:effectLst/>
              </a:rPr>
              <a:t>Non-Western Near-Death Experiences</a:t>
            </a:r>
            <a:br>
              <a:rPr lang="en-AU" sz="2000" dirty="0">
                <a:solidFill>
                  <a:srgbClr val="B0178B"/>
                </a:solidFill>
                <a:effectLst/>
              </a:rPr>
            </a:br>
            <a:r>
              <a:rPr lang="en-AU" sz="2000" cap="none" dirty="0">
                <a:solidFill>
                  <a:srgbClr val="FEA100"/>
                </a:solidFill>
                <a:effectLst/>
              </a:rPr>
              <a:t>(Long, 2010)</a:t>
            </a:r>
            <a:endParaRPr lang="en-US" sz="1400" cap="none" dirty="0">
              <a:solidFill>
                <a:srgbClr val="FEA100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00200"/>
            <a:ext cx="7848600" cy="5791200"/>
          </a:xfrm>
        </p:spPr>
        <p:txBody>
          <a:bodyPr>
            <a:normAutofit/>
          </a:bodyPr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An analysis of NDEs reported at the Near-Death Experience Research Foundation website revealed contents and aftereffects of NDEs appear to be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Universal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With no consistent differences between NDEs of people from various cultures.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endParaRPr lang="en-US" sz="2800" dirty="0">
              <a:solidFill>
                <a:srgbClr val="179BC5"/>
              </a:solidFill>
            </a:endParaRP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Faces analogy (again)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>
                <a:solidFill>
                  <a:srgbClr val="B0178B"/>
                </a:solidFill>
                <a:effectLst/>
              </a:rPr>
              <a:t>World Religions and Near-Death Experiences </a:t>
            </a:r>
            <a:br>
              <a:rPr lang="en-US" sz="24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D4FFFB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81534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NDE features can be found in the afterlife teachings of the scriptures of,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And NDE aftereffects reflect the values of,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Hinduism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Buddhism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Zoroastrianism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Judaism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Christianity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Islam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 err="1">
                <a:solidFill>
                  <a:srgbClr val="179BC5"/>
                </a:solidFill>
              </a:rPr>
              <a:t>Bahá’í</a:t>
            </a:r>
            <a:r>
              <a:rPr lang="en-US" sz="2600" dirty="0">
                <a:solidFill>
                  <a:srgbClr val="179BC5"/>
                </a:solidFill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>
                <a:solidFill>
                  <a:srgbClr val="B0178B"/>
                </a:solidFill>
                <a:effectLst/>
              </a:rPr>
              <a:t>Veridical Perception in Near-Death Experiences </a:t>
            </a:r>
            <a:br>
              <a:rPr lang="en-US" sz="24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3BA38C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219200"/>
            <a:ext cx="78486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In apparently non-physical veridical perception (AVP), </a:t>
            </a:r>
            <a:r>
              <a:rPr lang="en-US" sz="2600" dirty="0" err="1">
                <a:solidFill>
                  <a:srgbClr val="179BC5"/>
                </a:solidFill>
              </a:rPr>
              <a:t>NDErs</a:t>
            </a:r>
            <a:r>
              <a:rPr lang="en-US" sz="2600" dirty="0">
                <a:solidFill>
                  <a:srgbClr val="179BC5"/>
                </a:solidFill>
              </a:rPr>
              <a:t> perceive phenomena during their NDEs in material and/or trans-material domains that they could not have known from sensory or rational processes yet that are later corroborated as accurate.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Tricia seeing step-dad vend candy bar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Six different controlled studies of AVP in hospitals yielded no cases of AVP.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In </a:t>
            </a:r>
            <a:r>
              <a:rPr lang="en-US" sz="2600" i="1" dirty="0">
                <a:solidFill>
                  <a:srgbClr val="179BC5"/>
                </a:solidFill>
              </a:rPr>
              <a:t>The Self Does Not Die, </a:t>
            </a:r>
            <a:r>
              <a:rPr lang="en-US" sz="2600" dirty="0">
                <a:solidFill>
                  <a:srgbClr val="179BC5"/>
                </a:solidFill>
              </a:rPr>
              <a:t>over 100 cases of paranormal phenomena during NDEs corroborated by credible 3</a:t>
            </a:r>
            <a:r>
              <a:rPr lang="en-US" sz="2600" baseline="30000" dirty="0">
                <a:solidFill>
                  <a:srgbClr val="179BC5"/>
                </a:solidFill>
              </a:rPr>
              <a:t>rd</a:t>
            </a:r>
            <a:r>
              <a:rPr lang="en-US" sz="2600" dirty="0">
                <a:solidFill>
                  <a:srgbClr val="179BC5"/>
                </a:solidFill>
              </a:rPr>
              <a:t> parties </a:t>
            </a:r>
            <a:r>
              <a:rPr lang="en-US" sz="2000" dirty="0">
                <a:solidFill>
                  <a:srgbClr val="179BC5"/>
                </a:solidFill>
              </a:rPr>
              <a:t>(</a:t>
            </a:r>
            <a:r>
              <a:rPr lang="en-US" sz="2000" dirty="0">
                <a:solidFill>
                  <a:srgbClr val="FEA100"/>
                </a:solidFill>
              </a:rPr>
              <a:t>Rivas, </a:t>
            </a:r>
            <a:r>
              <a:rPr lang="en-US" sz="2000" dirty="0" err="1">
                <a:solidFill>
                  <a:srgbClr val="FEA100"/>
                </a:solidFill>
              </a:rPr>
              <a:t>Dirven</a:t>
            </a:r>
            <a:r>
              <a:rPr lang="en-US" sz="2000" dirty="0">
                <a:solidFill>
                  <a:srgbClr val="FEA100"/>
                </a:solidFill>
              </a:rPr>
              <a:t>, &amp; </a:t>
            </a:r>
            <a:r>
              <a:rPr lang="en-US" sz="2000" dirty="0" err="1">
                <a:solidFill>
                  <a:srgbClr val="FEA100"/>
                </a:solidFill>
              </a:rPr>
              <a:t>Smit</a:t>
            </a:r>
            <a:r>
              <a:rPr lang="en-US" sz="2000" dirty="0">
                <a:solidFill>
                  <a:srgbClr val="FEA100"/>
                </a:solidFill>
              </a:rPr>
              <a:t>, 2016</a:t>
            </a:r>
            <a:r>
              <a:rPr lang="en-US" sz="2000" dirty="0">
                <a:solidFill>
                  <a:srgbClr val="179BC5"/>
                </a:solidFill>
              </a:rPr>
              <a:t>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br>
              <a:rPr lang="en-US" sz="2000" dirty="0">
                <a:solidFill>
                  <a:srgbClr val="FFFCDD"/>
                </a:solidFill>
                <a:effectLst/>
              </a:rPr>
            </a:br>
            <a:r>
              <a:rPr lang="en-AU" sz="2000" dirty="0">
                <a:solidFill>
                  <a:srgbClr val="B0178B"/>
                </a:solidFill>
                <a:effectLst/>
              </a:rPr>
              <a:t>Explanatory Models of Near-Death Experiences </a:t>
            </a:r>
            <a:br>
              <a:rPr lang="en-US" sz="24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3BA38C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524000"/>
            <a:ext cx="83058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Scholars have proposed psychological, physiological, and transcendental theories to explain </a:t>
            </a:r>
            <a:r>
              <a:rPr lang="en-US" sz="2600" dirty="0" err="1">
                <a:solidFill>
                  <a:srgbClr val="179BC5"/>
                </a:solidFill>
              </a:rPr>
              <a:t>NDEs</a:t>
            </a:r>
            <a:r>
              <a:rPr lang="en-US" sz="2600" dirty="0">
                <a:solidFill>
                  <a:srgbClr val="179BC5"/>
                </a:solidFill>
              </a:rPr>
              <a:t>.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Psychological and physiological models fail to account for all features of </a:t>
            </a:r>
            <a:r>
              <a:rPr lang="en-US" sz="2600" dirty="0" err="1">
                <a:solidFill>
                  <a:srgbClr val="179BC5"/>
                </a:solidFill>
              </a:rPr>
              <a:t>NDEs</a:t>
            </a:r>
            <a:r>
              <a:rPr lang="en-US" sz="2600" dirty="0">
                <a:solidFill>
                  <a:srgbClr val="179BC5"/>
                </a:solidFill>
              </a:rPr>
              <a:t> and their aftereffects.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Mainstream scientists, who believe the brain somehow produces the mind, have not embraced transcendental models that include the contentions: 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that mind sometimes functions, often exceptionally well, when brain is disabled, and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that mind is primary and that brain, like a cell phone, receives and transmits mind.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>
                <a:solidFill>
                  <a:srgbClr val="B0178B"/>
                </a:solidFill>
                <a:effectLst/>
              </a:rPr>
              <a:t>Practical Applications of Research on </a:t>
            </a:r>
            <a:br>
              <a:rPr lang="en-AU" sz="2000" dirty="0">
                <a:solidFill>
                  <a:srgbClr val="B0178B"/>
                </a:solidFill>
                <a:effectLst/>
              </a:rPr>
            </a:br>
            <a:r>
              <a:rPr lang="en-AU" sz="2000" dirty="0">
                <a:solidFill>
                  <a:srgbClr val="B0178B"/>
                </a:solidFill>
                <a:effectLst/>
              </a:rPr>
              <a:t>Near-Death Experiences </a:t>
            </a:r>
            <a:br>
              <a:rPr lang="en-US" sz="24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3BA38C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371600"/>
            <a:ext cx="84582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Practical applications have focused on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200" dirty="0">
                <a:solidFill>
                  <a:srgbClr val="179BC5"/>
                </a:solidFill>
              </a:rPr>
              <a:t>Clinical considerations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200" dirty="0">
                <a:solidFill>
                  <a:srgbClr val="179BC5"/>
                </a:solidFill>
              </a:rPr>
              <a:t>Education</a:t>
            </a:r>
            <a:endParaRPr lang="en-US" sz="2600" dirty="0">
              <a:solidFill>
                <a:srgbClr val="179BC5"/>
              </a:solidFill>
            </a:endParaRP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Clinically, </a:t>
            </a:r>
            <a:r>
              <a:rPr lang="en-US" sz="2600" dirty="0" err="1">
                <a:solidFill>
                  <a:srgbClr val="179BC5"/>
                </a:solidFill>
              </a:rPr>
              <a:t>NDErs</a:t>
            </a:r>
            <a:r>
              <a:rPr lang="en-US" sz="2600" dirty="0">
                <a:solidFill>
                  <a:srgbClr val="179BC5"/>
                </a:solidFill>
              </a:rPr>
              <a:t> have reported both helpful and harmful experiences disclosing their NDEs to others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200" dirty="0">
                <a:solidFill>
                  <a:srgbClr val="179BC5"/>
                </a:solidFill>
              </a:rPr>
              <a:t>In a study of 88 </a:t>
            </a:r>
            <a:r>
              <a:rPr lang="en-US" sz="2200" dirty="0" err="1">
                <a:solidFill>
                  <a:srgbClr val="179BC5"/>
                </a:solidFill>
              </a:rPr>
              <a:t>NDErs</a:t>
            </a:r>
            <a:r>
              <a:rPr lang="en-US" sz="2200" dirty="0">
                <a:solidFill>
                  <a:srgbClr val="179BC5"/>
                </a:solidFill>
              </a:rPr>
              <a:t> reporting on 188 experiences of disclosure (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Holden, Kinsey, &amp; Moore, 2014</a:t>
            </a:r>
            <a:r>
              <a:rPr lang="en-US" sz="2200" dirty="0">
                <a:solidFill>
                  <a:srgbClr val="179BC5"/>
                </a:solidFill>
              </a:rPr>
              <a:t>), </a:t>
            </a:r>
          </a:p>
          <a:p>
            <a:pPr marL="1141413" lvl="2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On average, positive side of neutral</a:t>
            </a:r>
          </a:p>
          <a:p>
            <a:pPr marL="1141413" lvl="2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In approximately 40%of disclosure experiences, </a:t>
            </a:r>
            <a:r>
              <a:rPr lang="en-US" sz="2000" dirty="0" err="1">
                <a:solidFill>
                  <a:srgbClr val="179BC5"/>
                </a:solidFill>
              </a:rPr>
              <a:t>NDEr</a:t>
            </a:r>
            <a:r>
              <a:rPr lang="en-US" sz="2000" dirty="0">
                <a:solidFill>
                  <a:srgbClr val="179BC5"/>
                </a:solidFill>
              </a:rPr>
              <a:t> felt harmed – with no difference between medical, mental, social, or spiritual healthcare providers</a:t>
            </a:r>
          </a:p>
          <a:p>
            <a:pPr marL="1141413" lvl="2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Disclosure experiences had not improved over 7 decades</a:t>
            </a:r>
          </a:p>
          <a:p>
            <a:pPr marL="1141413" lvl="2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Worst if </a:t>
            </a:r>
            <a:r>
              <a:rPr lang="en-US" sz="2000" dirty="0" err="1">
                <a:solidFill>
                  <a:srgbClr val="179BC5"/>
                </a:solidFill>
              </a:rPr>
              <a:t>NDEr</a:t>
            </a:r>
            <a:r>
              <a:rPr lang="en-US" sz="2000" dirty="0">
                <a:solidFill>
                  <a:srgbClr val="179BC5"/>
                </a:solidFill>
              </a:rPr>
              <a:t> reported relatively sooner and/or had relatively deeper NDE.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endParaRPr lang="en-US" sz="2600" dirty="0">
              <a:solidFill>
                <a:srgbClr val="179BC5"/>
              </a:solidFill>
            </a:endParaRPr>
          </a:p>
          <a:p>
            <a:pPr marL="969963" lvl="1" indent="-227013" eaLnBrk="1" hangingPunct="1">
              <a:buClr>
                <a:schemeClr val="tx2"/>
              </a:buClr>
              <a:buFont typeface="Wingdings" charset="2"/>
              <a:buNone/>
              <a:tabLst>
                <a:tab pos="227013" algn="l"/>
              </a:tabLst>
              <a:defRPr/>
            </a:pPr>
            <a:endParaRPr lang="en-US" sz="2600" dirty="0">
              <a:solidFill>
                <a:srgbClr val="C2E7FF"/>
              </a:solidFill>
            </a:endParaRPr>
          </a:p>
          <a:p>
            <a:pPr marL="969963" lvl="1" indent="-227013" eaLnBrk="1" hangingPunct="1">
              <a:buClr>
                <a:schemeClr val="tx2"/>
              </a:buClr>
              <a:buFont typeface="Wingdings" charset="2"/>
              <a:buNone/>
              <a:tabLst>
                <a:tab pos="227013" algn="l"/>
              </a:tabLst>
              <a:defRPr/>
            </a:pPr>
            <a:endParaRPr lang="en-US" sz="2600" dirty="0">
              <a:solidFill>
                <a:srgbClr val="C2E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478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>
                <a:solidFill>
                  <a:srgbClr val="B0178B"/>
                </a:solidFill>
                <a:effectLst/>
              </a:rPr>
              <a:t>Practical Applications of Research on </a:t>
            </a:r>
            <a:br>
              <a:rPr lang="en-AU" sz="2000" dirty="0">
                <a:solidFill>
                  <a:srgbClr val="B0178B"/>
                </a:solidFill>
                <a:effectLst/>
              </a:rPr>
            </a:br>
            <a:r>
              <a:rPr lang="en-AU" sz="2000" dirty="0">
                <a:solidFill>
                  <a:srgbClr val="B0178B"/>
                </a:solidFill>
                <a:effectLst/>
              </a:rPr>
              <a:t>Near-Death Experiences </a:t>
            </a:r>
            <a:br>
              <a:rPr lang="en-US" sz="24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3BA38C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76400"/>
            <a:ext cx="84582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Clinicians have generated recommended approaches for healthcare providers to work most effectively with </a:t>
            </a:r>
            <a:r>
              <a:rPr lang="en-US" sz="2600" dirty="0" err="1">
                <a:solidFill>
                  <a:srgbClr val="179BC5"/>
                </a:solidFill>
              </a:rPr>
              <a:t>NDErs</a:t>
            </a:r>
            <a:r>
              <a:rPr lang="en-US" sz="2600" dirty="0">
                <a:solidFill>
                  <a:srgbClr val="179BC5"/>
                </a:solidFill>
              </a:rPr>
              <a:t> in the immediate and long-term NDE aftermaths.</a:t>
            </a:r>
          </a:p>
          <a:p>
            <a:pPr marL="227013" lvl="1" indent="-227013" algn="l">
              <a:buClr>
                <a:srgbClr val="FEA100"/>
              </a:buClr>
              <a:buSzPct val="65000"/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Clinicians probably less likely to harm if they hold certain knowledge and attitudes about NDEs</a:t>
            </a:r>
          </a:p>
          <a:p>
            <a:pPr marL="684213" lvl="2" indent="-227013" algn="l">
              <a:buClr>
                <a:srgbClr val="FEA100"/>
              </a:buClr>
              <a:buSzPct val="65000"/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Studies have shown some educational programs effective in improving healthcare professionals’ knowledge and attitudes</a:t>
            </a:r>
          </a:p>
          <a:p>
            <a:pPr marL="227013" lvl="1" indent="-227013" algn="l">
              <a:buClr>
                <a:srgbClr val="FEA100"/>
              </a:buClr>
              <a:buSzPct val="65000"/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Knowing about NDEs can be beneficial for non-</a:t>
            </a:r>
            <a:r>
              <a:rPr lang="en-US" sz="2600" dirty="0" err="1">
                <a:solidFill>
                  <a:srgbClr val="179BC5"/>
                </a:solidFill>
              </a:rPr>
              <a:t>NDErs</a:t>
            </a:r>
            <a:r>
              <a:rPr lang="en-US" sz="2600" dirty="0">
                <a:solidFill>
                  <a:srgbClr val="179BC5"/>
                </a:solidFill>
              </a:rPr>
              <a:t> in settings such as education and grief counseling. </a:t>
            </a:r>
          </a:p>
          <a:p>
            <a:pPr marL="969963" lvl="1" indent="-227013" eaLnBrk="1" hangingPunct="1">
              <a:buClr>
                <a:schemeClr val="tx2"/>
              </a:buClr>
              <a:buFont typeface="Wingdings" charset="2"/>
              <a:buNone/>
              <a:tabLst>
                <a:tab pos="227013" algn="l"/>
              </a:tabLst>
              <a:defRPr/>
            </a:pPr>
            <a:endParaRPr lang="en-US" sz="2600" dirty="0">
              <a:solidFill>
                <a:srgbClr val="C2E7FF"/>
              </a:solidFill>
            </a:endParaRPr>
          </a:p>
          <a:p>
            <a:pPr marL="969963" lvl="1" indent="-227013" eaLnBrk="1" hangingPunct="1">
              <a:buClr>
                <a:schemeClr val="tx2"/>
              </a:buClr>
              <a:buFont typeface="Wingdings" charset="2"/>
              <a:buNone/>
              <a:tabLst>
                <a:tab pos="227013" algn="l"/>
              </a:tabLst>
              <a:defRPr/>
            </a:pPr>
            <a:endParaRPr lang="en-US" sz="2600" dirty="0">
              <a:solidFill>
                <a:srgbClr val="C2E7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AU" sz="2000" dirty="0">
                <a:solidFill>
                  <a:srgbClr val="B0178B"/>
                </a:solidFill>
                <a:effectLst/>
              </a:rPr>
              <a:t>REFERENCES</a:t>
            </a:r>
            <a:br>
              <a:rPr lang="en-US" sz="24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3BA38C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76400"/>
            <a:ext cx="8458200" cy="5181600"/>
          </a:xfrm>
        </p:spPr>
        <p:txBody>
          <a:bodyPr>
            <a:normAutofit fontScale="62500" lnSpcReduction="20000"/>
          </a:bodyPr>
          <a:lstStyle/>
          <a:p>
            <a:pPr lvl="1" indent="-457200" algn="l">
              <a:buClr>
                <a:srgbClr val="FFF970"/>
              </a:buClr>
            </a:pPr>
            <a:r>
              <a:rPr lang="en-US" sz="2800" dirty="0">
                <a:solidFill>
                  <a:srgbClr val="179BC5"/>
                </a:solidFill>
              </a:rPr>
              <a:t>Bush, N. E. (2017). </a:t>
            </a:r>
            <a:r>
              <a:rPr lang="en-US" sz="2800" i="1" dirty="0">
                <a:solidFill>
                  <a:srgbClr val="179BC5"/>
                </a:solidFill>
              </a:rPr>
              <a:t>The Buddha in hell and other alarms: Distressing near-death experiences in perspective. </a:t>
            </a:r>
            <a:r>
              <a:rPr lang="en-US" sz="2800">
                <a:solidFill>
                  <a:srgbClr val="179BC5"/>
                </a:solidFill>
              </a:rPr>
              <a:t>Wilmington, NC: Author.</a:t>
            </a:r>
            <a:endParaRPr lang="en-US" sz="2800" i="1" dirty="0">
              <a:solidFill>
                <a:srgbClr val="179BC5"/>
              </a:solidFill>
            </a:endParaRPr>
          </a:p>
          <a:p>
            <a:pPr lvl="1" indent="-457200" algn="l">
              <a:buClr>
                <a:srgbClr val="FFF970"/>
              </a:buClr>
            </a:pPr>
            <a:r>
              <a:rPr lang="en-US" sz="2800" dirty="0">
                <a:solidFill>
                  <a:srgbClr val="179BC5"/>
                </a:solidFill>
              </a:rPr>
              <a:t>Holden, J. M. (2017). Near-death experiences. In R. D. Foster &amp; J. M. Holden (Eds.), </a:t>
            </a:r>
            <a:r>
              <a:rPr lang="en-US" sz="2800" i="1" dirty="0">
                <a:solidFill>
                  <a:srgbClr val="179BC5"/>
                </a:solidFill>
              </a:rPr>
              <a:t>Connecting soul, spirit, mind, and body: A collection of spiritual and religious perspectives and practices in counseling. </a:t>
            </a:r>
            <a:r>
              <a:rPr lang="en-US" sz="2800" dirty="0">
                <a:solidFill>
                  <a:srgbClr val="179BC5"/>
                </a:solidFill>
              </a:rPr>
              <a:t>Denton, TX: University of North Texas Libraries, and Alexandria, VA: Association for Spiritual, Ethical, and Religious Values in Counseling. Retrieved from </a:t>
            </a:r>
            <a:r>
              <a:rPr lang="en-US" sz="2800" dirty="0">
                <a:solidFill>
                  <a:srgbClr val="179BC5"/>
                </a:solidFill>
                <a:hlinkClick r:id="rId2"/>
              </a:rPr>
              <a:t>http://www.library.unt.edu/aquiline-books/connecting-008-3</a:t>
            </a:r>
            <a:endParaRPr lang="en-US" sz="2800" dirty="0">
              <a:solidFill>
                <a:srgbClr val="179BC5"/>
              </a:solidFill>
            </a:endParaRPr>
          </a:p>
          <a:p>
            <a:pPr lvl="1" indent="-457200" algn="l">
              <a:buClr>
                <a:srgbClr val="FFF970"/>
              </a:buClr>
            </a:pPr>
            <a:r>
              <a:rPr lang="en-US" sz="2800" dirty="0">
                <a:solidFill>
                  <a:srgbClr val="179BC5"/>
                </a:solidFill>
              </a:rPr>
              <a:t>Holden, J. M., </a:t>
            </a:r>
            <a:r>
              <a:rPr lang="en-US" sz="2800" dirty="0" err="1">
                <a:solidFill>
                  <a:srgbClr val="179BC5"/>
                </a:solidFill>
              </a:rPr>
              <a:t>Greyson</a:t>
            </a:r>
            <a:r>
              <a:rPr lang="en-US" sz="2800" dirty="0">
                <a:solidFill>
                  <a:srgbClr val="179BC5"/>
                </a:solidFill>
              </a:rPr>
              <a:t>, B., &amp; James, D. (Eds.). (2009). </a:t>
            </a:r>
            <a:r>
              <a:rPr lang="en-US" sz="2800" i="1" dirty="0">
                <a:solidFill>
                  <a:srgbClr val="179BC5"/>
                </a:solidFill>
              </a:rPr>
              <a:t>The handbook of near-death experiences: Thirty years of investigation. </a:t>
            </a:r>
            <a:r>
              <a:rPr lang="en-US" sz="2800" dirty="0">
                <a:solidFill>
                  <a:srgbClr val="179BC5"/>
                </a:solidFill>
              </a:rPr>
              <a:t>Santa Barbara, CA: </a:t>
            </a:r>
            <a:r>
              <a:rPr lang="en-US" sz="2800" dirty="0" err="1">
                <a:solidFill>
                  <a:srgbClr val="179BC5"/>
                </a:solidFill>
              </a:rPr>
              <a:t>Praeger</a:t>
            </a:r>
            <a:r>
              <a:rPr lang="en-US" sz="2800" dirty="0">
                <a:solidFill>
                  <a:srgbClr val="179BC5"/>
                </a:solidFill>
              </a:rPr>
              <a:t>/ABC-CLIO.</a:t>
            </a:r>
          </a:p>
          <a:p>
            <a:pPr lvl="1" indent="-457200" algn="l">
              <a:buClr>
                <a:srgbClr val="FFF970"/>
              </a:buClr>
            </a:pPr>
            <a:r>
              <a:rPr lang="en-US" sz="2800" dirty="0">
                <a:solidFill>
                  <a:srgbClr val="179BC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Holden, J. M., Kinsey, L., &amp; Moore, T. R. (2014). Disclosing near-death experiences to professional healthcare providers and non-professionals. </a:t>
            </a:r>
            <a:r>
              <a:rPr lang="en-US" sz="2800" i="1" dirty="0">
                <a:solidFill>
                  <a:srgbClr val="179BC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Spirituality in Clinical Practice, 1</a:t>
            </a:r>
            <a:r>
              <a:rPr lang="en-US" sz="2800" dirty="0">
                <a:solidFill>
                  <a:srgbClr val="179BC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(4), 278-287</a:t>
            </a:r>
            <a:r>
              <a:rPr lang="en-US" sz="2800" i="1" dirty="0">
                <a:solidFill>
                  <a:srgbClr val="179BC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solidFill>
                  <a:srgbClr val="179BC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doi:10.1037/scp0000039</a:t>
            </a:r>
            <a:endParaRPr lang="en-US" sz="2800" dirty="0">
              <a:solidFill>
                <a:srgbClr val="179BC5"/>
              </a:solidFill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algn="l">
              <a:buClr>
                <a:srgbClr val="FFF970"/>
              </a:buClr>
            </a:pPr>
            <a:r>
              <a:rPr lang="en-US" sz="2800" dirty="0">
                <a:solidFill>
                  <a:srgbClr val="179BC5"/>
                </a:solidFill>
              </a:rPr>
              <a:t>Long, J. (2010). </a:t>
            </a:r>
            <a:r>
              <a:rPr lang="en-US" sz="2800" i="1" dirty="0">
                <a:solidFill>
                  <a:srgbClr val="179BC5"/>
                </a:solidFill>
              </a:rPr>
              <a:t>Evidence of the afterlife: The science of near-death experiences. </a:t>
            </a:r>
            <a:r>
              <a:rPr lang="en-US" sz="2800" dirty="0">
                <a:solidFill>
                  <a:srgbClr val="179BC5"/>
                </a:solidFill>
              </a:rPr>
              <a:t>New York, NY: HarperCollins.</a:t>
            </a:r>
          </a:p>
          <a:p>
            <a:pPr lvl="1" indent="-457200" algn="l">
              <a:buClr>
                <a:srgbClr val="FFF970"/>
              </a:buClr>
            </a:pPr>
            <a:r>
              <a:rPr lang="en-US" sz="2800" dirty="0">
                <a:solidFill>
                  <a:srgbClr val="179BC5"/>
                </a:solidFill>
              </a:rPr>
              <a:t>Rivas, T., </a:t>
            </a:r>
            <a:r>
              <a:rPr lang="en-US" sz="2800" dirty="0" err="1">
                <a:solidFill>
                  <a:srgbClr val="179BC5"/>
                </a:solidFill>
              </a:rPr>
              <a:t>Dirven</a:t>
            </a:r>
            <a:r>
              <a:rPr lang="en-US" sz="2800" dirty="0">
                <a:solidFill>
                  <a:srgbClr val="179BC5"/>
                </a:solidFill>
              </a:rPr>
              <a:t>, A., &amp; </a:t>
            </a:r>
            <a:r>
              <a:rPr lang="en-US" sz="2800" dirty="0" err="1">
                <a:solidFill>
                  <a:srgbClr val="179BC5"/>
                </a:solidFill>
              </a:rPr>
              <a:t>Smit</a:t>
            </a:r>
            <a:r>
              <a:rPr lang="en-US" sz="2800" dirty="0">
                <a:solidFill>
                  <a:srgbClr val="179BC5"/>
                </a:solidFill>
              </a:rPr>
              <a:t>, R. (2016). </a:t>
            </a:r>
            <a:r>
              <a:rPr lang="en-US" sz="2800" i="1" dirty="0">
                <a:solidFill>
                  <a:srgbClr val="179BC5"/>
                </a:solidFill>
              </a:rPr>
              <a:t>The self does not die: Verified paranormal phenomena from near-death experiences. </a:t>
            </a:r>
            <a:r>
              <a:rPr lang="en-US" sz="2800" dirty="0">
                <a:solidFill>
                  <a:srgbClr val="179BC5"/>
                </a:solidFill>
              </a:rPr>
              <a:t>Durham, NC: International Association for Near-Death Studies.</a:t>
            </a:r>
          </a:p>
        </p:txBody>
      </p:sp>
    </p:spTree>
    <p:extLst>
      <p:ext uri="{BB962C8B-B14F-4D97-AF65-F5344CB8AC3E}">
        <p14:creationId xmlns:p14="http://schemas.microsoft.com/office/powerpoint/2010/main" val="234733949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solidFill>
                  <a:srgbClr val="B0178B"/>
                </a:solidFill>
                <a:effectLst/>
              </a:rPr>
              <a:t>The Field of Near-Death Studies</a:t>
            </a:r>
            <a:endParaRPr lang="en-US" sz="1400" dirty="0">
              <a:solidFill>
                <a:srgbClr val="3BA38C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83058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Field formally opened in 1975 with </a:t>
            </a:r>
            <a:r>
              <a:rPr lang="en-US" sz="2600" i="1" dirty="0">
                <a:solidFill>
                  <a:srgbClr val="179BC5"/>
                </a:solidFill>
              </a:rPr>
              <a:t>Life After Life </a:t>
            </a:r>
            <a:r>
              <a:rPr lang="en-US" sz="2600" dirty="0">
                <a:solidFill>
                  <a:srgbClr val="179BC5"/>
                </a:solidFill>
              </a:rPr>
              <a:t>by Raymond Moody, MD, PhD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Descriptions of near-death experiences (NDEs) in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200" dirty="0">
                <a:solidFill>
                  <a:srgbClr val="179BC5"/>
                </a:solidFill>
              </a:rPr>
              <a:t>Ancient Egyptian, Tibetan, Greek, and Christian  texts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200" dirty="0">
                <a:solidFill>
                  <a:srgbClr val="179BC5"/>
                </a:solidFill>
              </a:rPr>
              <a:t>More recent Western literature, including Jung’s </a:t>
            </a:r>
            <a:r>
              <a:rPr lang="en-US" sz="2200" i="1" dirty="0">
                <a:solidFill>
                  <a:srgbClr val="179BC5"/>
                </a:solidFill>
              </a:rPr>
              <a:t>Memories, Dreams, Reflections 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By 2005, many books and &gt;700 journal articles, </a:t>
            </a:r>
            <a:r>
              <a:rPr lang="en-US" sz="2600" dirty="0" err="1">
                <a:solidFill>
                  <a:srgbClr val="179BC5"/>
                </a:solidFill>
              </a:rPr>
              <a:t>incl</a:t>
            </a:r>
            <a:r>
              <a:rPr lang="en-US" sz="2600" dirty="0">
                <a:solidFill>
                  <a:srgbClr val="179BC5"/>
                </a:solidFill>
              </a:rPr>
              <a:t>: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65 research studies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In US, Europe, Asia, and Australia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Involving more than 3,500 near-death </a:t>
            </a:r>
            <a:r>
              <a:rPr lang="en-US" sz="2600" dirty="0" err="1">
                <a:solidFill>
                  <a:srgbClr val="179BC5"/>
                </a:solidFill>
              </a:rPr>
              <a:t>experiencers</a:t>
            </a:r>
            <a:r>
              <a:rPr lang="en-US" sz="2600" dirty="0">
                <a:solidFill>
                  <a:srgbClr val="179BC5"/>
                </a:solidFill>
              </a:rPr>
              <a:t> (</a:t>
            </a:r>
            <a:r>
              <a:rPr lang="en-US" sz="2600" dirty="0" err="1">
                <a:solidFill>
                  <a:srgbClr val="179BC5"/>
                </a:solidFill>
              </a:rPr>
              <a:t>NDErs</a:t>
            </a:r>
            <a:r>
              <a:rPr lang="en-US" sz="2600" dirty="0">
                <a:solidFill>
                  <a:srgbClr val="179BC5"/>
                </a:solidFill>
              </a:rPr>
              <a:t>)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Studying both the experience and aftereffects.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914400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en-US" sz="2000" dirty="0">
                <a:solidFill>
                  <a:srgbClr val="FFFCDD"/>
                </a:solidFill>
                <a:effectLst/>
              </a:rPr>
            </a:br>
            <a:r>
              <a:rPr lang="en-US" sz="2000" dirty="0">
                <a:solidFill>
                  <a:srgbClr val="B0178B"/>
                </a:solidFill>
                <a:effectLst/>
              </a:rPr>
              <a:t>Pleasurable Western Adult Near-Death Experiences</a:t>
            </a:r>
            <a:br>
              <a:rPr lang="en-US" sz="28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D4FFFB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6106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 err="1">
                <a:solidFill>
                  <a:srgbClr val="179BC5"/>
                </a:solidFill>
              </a:rPr>
              <a:t>NDEs</a:t>
            </a:r>
            <a:r>
              <a:rPr lang="en-US" sz="2600" dirty="0">
                <a:solidFill>
                  <a:srgbClr val="179BC5"/>
                </a:solidFill>
              </a:rPr>
              <a:t> occur most often during serious illness or injury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NDEs include three aspects: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B0178B"/>
                </a:solidFill>
              </a:rPr>
              <a:t>Non-material: </a:t>
            </a:r>
            <a:r>
              <a:rPr lang="en-US" sz="2600" dirty="0">
                <a:solidFill>
                  <a:srgbClr val="179BC5"/>
                </a:solidFill>
              </a:rPr>
              <a:t>peaceful, floating sensation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B0178B"/>
                </a:solidFill>
              </a:rPr>
              <a:t>Material:</a:t>
            </a:r>
            <a:r>
              <a:rPr lang="en-US" sz="2600" dirty="0">
                <a:solidFill>
                  <a:srgbClr val="179BC5"/>
                </a:solidFill>
              </a:rPr>
              <a:t> perceive material world from position outside physical body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B0178B"/>
                </a:solidFill>
              </a:rPr>
              <a:t>Trans-material: </a:t>
            </a:r>
            <a:r>
              <a:rPr lang="en-US" sz="2600" dirty="0">
                <a:solidFill>
                  <a:srgbClr val="179BC5"/>
                </a:solidFill>
              </a:rPr>
              <a:t>perceive and interact with environments and entities not of the material world</a:t>
            </a:r>
          </a:p>
          <a:p>
            <a:pPr marL="1427163" lvl="2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Tunnel, void, preternatural environments</a:t>
            </a:r>
          </a:p>
          <a:p>
            <a:pPr marL="1427163" lvl="2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Deceased loved ones and spiritual entities; Being of light</a:t>
            </a:r>
          </a:p>
          <a:p>
            <a:pPr marL="1427163" lvl="2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Life review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914400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en-US" sz="2000" dirty="0">
                <a:solidFill>
                  <a:srgbClr val="FFFCDD"/>
                </a:solidFill>
                <a:effectLst/>
              </a:rPr>
            </a:br>
            <a:r>
              <a:rPr lang="en-US" sz="2000" dirty="0">
                <a:solidFill>
                  <a:srgbClr val="B0178B"/>
                </a:solidFill>
                <a:effectLst/>
              </a:rPr>
              <a:t>Pleasurable Western Adult Near-Death Experiences</a:t>
            </a:r>
            <a:br>
              <a:rPr lang="en-US" sz="28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D4FFFB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6106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Faces analogy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Incidence: 1/5 survivors of close brush with death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endParaRPr lang="en-US" sz="2200" dirty="0">
              <a:solidFill>
                <a:srgbClr val="179B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13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868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>
                <a:solidFill>
                  <a:srgbClr val="B0178B"/>
                </a:solidFill>
                <a:effectLst/>
              </a:rPr>
              <a:t>Pleasurable Western Adult Near-Death Experiences</a:t>
            </a:r>
            <a:br>
              <a:rPr lang="en-US" sz="28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D4FFFB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610600" cy="5791200"/>
          </a:xfrm>
        </p:spPr>
        <p:txBody>
          <a:bodyPr/>
          <a:lstStyle/>
          <a:p>
            <a:pPr marL="227013" indent="-227013" algn="l" eaLnBrk="1" hangingPunct="1">
              <a:buClr>
                <a:schemeClr val="tx2"/>
              </a:buClr>
              <a:buFont typeface="Wingdings" charset="2"/>
              <a:buNone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C2E7FF"/>
                </a:solidFill>
              </a:rPr>
              <a:t>					</a:t>
            </a:r>
            <a:r>
              <a:rPr lang="en-US" sz="2600" dirty="0">
                <a:solidFill>
                  <a:srgbClr val="FEA100"/>
                </a:solidFill>
              </a:rPr>
              <a:t>Tricia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At interview (2008), mid-30s, community college English teacher, fully physically functional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Grew up in Evangelical church; “pretended” participation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At NDE (1994; 14 years before interview)</a:t>
            </a:r>
          </a:p>
          <a:p>
            <a:pPr marL="457200" lvl="1" indent="-230188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College student in Austin, TX; ~ 21 years old</a:t>
            </a:r>
          </a:p>
          <a:p>
            <a:pPr marL="457200" lvl="1" indent="-230188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Unclear career purpose (copy editor?); self-centered</a:t>
            </a:r>
          </a:p>
          <a:p>
            <a:pPr marL="457200" lvl="1" indent="-230188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Up early to run 10K; sleepy; car accident</a:t>
            </a:r>
          </a:p>
          <a:p>
            <a:pPr marL="457200" lvl="1" indent="-230188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Broken back, leg bones, etc.</a:t>
            </a:r>
          </a:p>
          <a:p>
            <a:pPr marL="457200" lvl="1" indent="-230188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600" dirty="0">
                <a:solidFill>
                  <a:srgbClr val="179BC5"/>
                </a:solidFill>
              </a:rPr>
              <a:t>Surgery </a:t>
            </a:r>
            <a:r>
              <a:rPr lang="en-US" sz="2600" dirty="0" err="1">
                <a:solidFill>
                  <a:srgbClr val="179BC5"/>
                </a:solidFill>
              </a:rPr>
              <a:t>w</a:t>
            </a:r>
            <a:r>
              <a:rPr lang="en-US" sz="2600" dirty="0">
                <a:solidFill>
                  <a:srgbClr val="179BC5"/>
                </a:solidFill>
              </a:rPr>
              <a:t>/ cardiac arrest; 6 months in body cast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924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B0178B"/>
                </a:solidFill>
                <a:effectLst/>
              </a:rPr>
              <a:t>Aftereffects of Pleasurable Western Adult NDEs</a:t>
            </a:r>
            <a:br>
              <a:rPr lang="en-US" sz="2400" dirty="0">
                <a:solidFill>
                  <a:srgbClr val="FFFCDD"/>
                </a:solidFill>
              </a:rPr>
            </a:br>
            <a:endParaRPr lang="en-US" sz="1400" dirty="0">
              <a:solidFill>
                <a:srgbClr val="3BA38C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9200"/>
            <a:ext cx="8610600" cy="60960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B02D7B"/>
                </a:solidFill>
              </a:rPr>
              <a:t>PSPS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B02D7B"/>
                </a:solidFill>
              </a:rPr>
              <a:t>P</a:t>
            </a:r>
            <a:r>
              <a:rPr lang="en-US" sz="2400" dirty="0">
                <a:solidFill>
                  <a:srgbClr val="179BC5"/>
                </a:solidFill>
              </a:rPr>
              <a:t>sychological aftereffects include: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Loss of fear of death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Profound shifts in fundamental values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Increased self-worth and meaning and purpose in life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B02D7B"/>
                </a:solidFill>
              </a:rPr>
              <a:t>S</a:t>
            </a:r>
            <a:r>
              <a:rPr lang="en-US" sz="2400" dirty="0">
                <a:solidFill>
                  <a:srgbClr val="179BC5"/>
                </a:solidFill>
              </a:rPr>
              <a:t>piritual aftereffects include: 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Deeper religious/spiritual faith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Paranormal and mystical experiences</a:t>
            </a:r>
          </a:p>
          <a:p>
            <a:pPr marL="227013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B02D7B"/>
                </a:solidFill>
              </a:rPr>
              <a:t>P</a:t>
            </a:r>
            <a:r>
              <a:rPr lang="en-US" sz="2400" dirty="0">
                <a:solidFill>
                  <a:srgbClr val="179BC5"/>
                </a:solidFill>
              </a:rPr>
              <a:t>hysical aftereffects include: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Changed bodily functions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Malfunction of electrical devices in </a:t>
            </a:r>
            <a:r>
              <a:rPr lang="en-US" sz="2000" dirty="0" err="1">
                <a:solidFill>
                  <a:srgbClr val="179BC5"/>
                </a:solidFill>
              </a:rPr>
              <a:t>NDEr’s</a:t>
            </a:r>
            <a:r>
              <a:rPr lang="en-US" sz="2000" dirty="0">
                <a:solidFill>
                  <a:srgbClr val="179BC5"/>
                </a:solidFill>
              </a:rPr>
              <a:t> vicinity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B02D7B"/>
                </a:solidFill>
              </a:rPr>
              <a:t>S</a:t>
            </a:r>
            <a:r>
              <a:rPr lang="en-US" sz="2400" dirty="0">
                <a:solidFill>
                  <a:srgbClr val="179BC5"/>
                </a:solidFill>
              </a:rPr>
              <a:t>ocial aftereffects include: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Relationship stress from </a:t>
            </a:r>
            <a:r>
              <a:rPr lang="en-US" sz="2000" dirty="0" err="1">
                <a:solidFill>
                  <a:srgbClr val="179BC5"/>
                </a:solidFill>
              </a:rPr>
              <a:t>NDEr’s</a:t>
            </a:r>
            <a:r>
              <a:rPr lang="en-US" sz="2000" dirty="0">
                <a:solidFill>
                  <a:srgbClr val="179BC5"/>
                </a:solidFill>
              </a:rPr>
              <a:t> </a:t>
            </a:r>
            <a:r>
              <a:rPr lang="en-US" sz="2000" dirty="0" err="1">
                <a:solidFill>
                  <a:srgbClr val="179BC5"/>
                </a:solidFill>
              </a:rPr>
              <a:t>psychospiritual</a:t>
            </a:r>
            <a:r>
              <a:rPr lang="en-US" sz="2000" dirty="0">
                <a:solidFill>
                  <a:srgbClr val="179BC5"/>
                </a:solidFill>
              </a:rPr>
              <a:t> shifts</a:t>
            </a:r>
          </a:p>
          <a:p>
            <a:pPr marL="684213" lvl="1" indent="-227013" algn="l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000" dirty="0">
                <a:solidFill>
                  <a:srgbClr val="179BC5"/>
                </a:solidFill>
              </a:rPr>
              <a:t>Shift toward service-oriented careers</a:t>
            </a:r>
          </a:p>
        </p:txBody>
      </p:sp>
    </p:spTree>
    <p:extLst>
      <p:ext uri="{BB962C8B-B14F-4D97-AF65-F5344CB8AC3E}">
        <p14:creationId xmlns:p14="http://schemas.microsoft.com/office/powerpoint/2010/main" val="10234091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924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B0178B"/>
                </a:solidFill>
                <a:effectLst/>
              </a:rPr>
              <a:t>Distressing Western Near-Death Experiences: </a:t>
            </a:r>
            <a:br>
              <a:rPr lang="en-US" sz="2000" dirty="0">
                <a:solidFill>
                  <a:srgbClr val="B0178B"/>
                </a:solidFill>
                <a:effectLst/>
              </a:rPr>
            </a:br>
            <a:r>
              <a:rPr lang="en-US" sz="2000" dirty="0">
                <a:solidFill>
                  <a:srgbClr val="B0178B"/>
                </a:solidFill>
                <a:effectLst/>
              </a:rPr>
              <a:t>Finding a Way through the Abyss</a:t>
            </a:r>
            <a:br>
              <a:rPr lang="en-US" sz="2000" dirty="0">
                <a:solidFill>
                  <a:srgbClr val="B0178B"/>
                </a:solidFill>
                <a:effectLst/>
              </a:rPr>
            </a:br>
            <a:r>
              <a:rPr lang="en-US" sz="2000" dirty="0">
                <a:solidFill>
                  <a:srgbClr val="FEA100"/>
                </a:solidFill>
                <a:effectLst/>
              </a:rPr>
              <a:t>(</a:t>
            </a:r>
            <a:r>
              <a:rPr lang="en-US" sz="2000" cap="none" dirty="0">
                <a:solidFill>
                  <a:srgbClr val="FEA100"/>
                </a:solidFill>
                <a:effectLst/>
              </a:rPr>
              <a:t>Bush, 2017) </a:t>
            </a:r>
            <a:br>
              <a:rPr lang="en-US" sz="2400" dirty="0">
                <a:solidFill>
                  <a:srgbClr val="FEA100"/>
                </a:solidFill>
                <a:effectLst/>
              </a:rPr>
            </a:br>
            <a:endParaRPr lang="en-US" sz="1400" dirty="0">
              <a:solidFill>
                <a:srgbClr val="FEA100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05000"/>
            <a:ext cx="88392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179BC5"/>
                </a:solidFill>
              </a:rPr>
              <a:t>Unlike predominant emotions of pleasurable </a:t>
            </a:r>
            <a:r>
              <a:rPr lang="en-US" sz="2400" dirty="0" err="1">
                <a:solidFill>
                  <a:srgbClr val="179BC5"/>
                </a:solidFill>
              </a:rPr>
              <a:t>NDEs</a:t>
            </a:r>
            <a:r>
              <a:rPr lang="en-US" sz="2400" dirty="0">
                <a:solidFill>
                  <a:srgbClr val="179BC5"/>
                </a:solidFill>
              </a:rPr>
              <a:t>, those of distressing </a:t>
            </a:r>
            <a:r>
              <a:rPr lang="en-US" sz="2400" dirty="0" err="1">
                <a:solidFill>
                  <a:srgbClr val="179BC5"/>
                </a:solidFill>
              </a:rPr>
              <a:t>NDEs</a:t>
            </a:r>
            <a:r>
              <a:rPr lang="en-US" sz="2400" dirty="0">
                <a:solidFill>
                  <a:srgbClr val="179BC5"/>
                </a:solidFill>
              </a:rPr>
              <a:t> (</a:t>
            </a:r>
            <a:r>
              <a:rPr lang="en-US" sz="2400" dirty="0" err="1">
                <a:solidFill>
                  <a:srgbClr val="179BC5"/>
                </a:solidFill>
              </a:rPr>
              <a:t>dNDEs</a:t>
            </a:r>
            <a:r>
              <a:rPr lang="en-US" sz="2400" dirty="0">
                <a:solidFill>
                  <a:srgbClr val="179BC5"/>
                </a:solidFill>
              </a:rPr>
              <a:t>) include terror, horror, despair.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179BC5"/>
                </a:solidFill>
              </a:rPr>
              <a:t>Four types (from most to least frequently reported):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Variation: Same </a:t>
            </a:r>
            <a:r>
              <a:rPr lang="en-US" sz="2400" dirty="0">
                <a:solidFill>
                  <a:srgbClr val="179BC5"/>
                </a:solidFill>
              </a:rPr>
              <a:t>as </a:t>
            </a:r>
            <a:r>
              <a:rPr lang="en-US" sz="2400" dirty="0" err="1">
                <a:solidFill>
                  <a:srgbClr val="179BC5"/>
                </a:solidFill>
              </a:rPr>
              <a:t>pNDE</a:t>
            </a:r>
            <a:r>
              <a:rPr lang="en-US" sz="2400" dirty="0">
                <a:solidFill>
                  <a:srgbClr val="179BC5"/>
                </a:solidFill>
              </a:rPr>
              <a:t> but experienced as unpleasant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179BC5"/>
                </a:solidFill>
              </a:rPr>
              <a:t>Isolation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T</a:t>
            </a:r>
            <a:r>
              <a:rPr lang="en-US" sz="2400" dirty="0">
                <a:solidFill>
                  <a:srgbClr val="179BC5"/>
                </a:solidFill>
              </a:rPr>
              <a:t>orment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179BC5"/>
                </a:solidFill>
              </a:rPr>
              <a:t>Condemnation (1 case)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179BC5"/>
                </a:solidFill>
              </a:rPr>
              <a:t>In 20 studies, </a:t>
            </a:r>
            <a:r>
              <a:rPr lang="en-US" sz="2400" dirty="0" err="1">
                <a:solidFill>
                  <a:srgbClr val="179BC5"/>
                </a:solidFill>
              </a:rPr>
              <a:t>dNDE</a:t>
            </a:r>
            <a:r>
              <a:rPr lang="en-US" sz="2400" dirty="0">
                <a:solidFill>
                  <a:srgbClr val="179BC5"/>
                </a:solidFill>
              </a:rPr>
              <a:t> incidence ranged from 0% to 50%.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sz="2400" dirty="0">
                <a:solidFill>
                  <a:srgbClr val="179BC5"/>
                </a:solidFill>
              </a:rPr>
              <a:t>Research has revealed no clear differences between </a:t>
            </a:r>
            <a:r>
              <a:rPr lang="en-US" sz="2400" dirty="0" err="1">
                <a:solidFill>
                  <a:srgbClr val="179BC5"/>
                </a:solidFill>
              </a:rPr>
              <a:t>pNDErs</a:t>
            </a:r>
            <a:r>
              <a:rPr lang="en-US" sz="2400" dirty="0">
                <a:solidFill>
                  <a:srgbClr val="179BC5"/>
                </a:solidFill>
              </a:rPr>
              <a:t> and </a:t>
            </a:r>
            <a:r>
              <a:rPr lang="en-US" sz="2400" dirty="0" err="1">
                <a:solidFill>
                  <a:srgbClr val="179BC5"/>
                </a:solidFill>
              </a:rPr>
              <a:t>dNDErs</a:t>
            </a:r>
            <a:r>
              <a:rPr lang="en-US" sz="2400" dirty="0">
                <a:solidFill>
                  <a:srgbClr val="179BC5"/>
                </a:solidFill>
              </a:rPr>
              <a:t>; it appears anyone can have a </a:t>
            </a:r>
            <a:r>
              <a:rPr lang="en-US" sz="2400" dirty="0" err="1">
                <a:solidFill>
                  <a:srgbClr val="179BC5"/>
                </a:solidFill>
              </a:rPr>
              <a:t>dNDE</a:t>
            </a:r>
            <a:r>
              <a:rPr lang="en-US" sz="2400" dirty="0">
                <a:solidFill>
                  <a:srgbClr val="179BC5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76137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2222" dirty="0">
                <a:solidFill>
                  <a:srgbClr val="B0178B"/>
                </a:solidFill>
                <a:effectLst/>
              </a:rPr>
              <a:t>Near-Death Experiences of </a:t>
            </a:r>
            <a:br>
              <a:rPr lang="en-AU" sz="2222" dirty="0">
                <a:solidFill>
                  <a:srgbClr val="B0178B"/>
                </a:solidFill>
                <a:effectLst/>
              </a:rPr>
            </a:br>
            <a:r>
              <a:rPr lang="en-AU" sz="2222" dirty="0">
                <a:solidFill>
                  <a:srgbClr val="B0178B"/>
                </a:solidFill>
                <a:effectLst/>
              </a:rPr>
              <a:t>Western Children and Teens </a:t>
            </a:r>
            <a:br>
              <a:rPr lang="en-US" sz="2400" dirty="0">
                <a:solidFill>
                  <a:srgbClr val="FFFCDD"/>
                </a:solidFill>
                <a:effectLst/>
              </a:rPr>
            </a:br>
            <a:endParaRPr lang="en-US" sz="1556" dirty="0">
              <a:solidFill>
                <a:srgbClr val="3BA38C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05000"/>
            <a:ext cx="86106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Children and teens of all ages have reported </a:t>
            </a:r>
            <a:r>
              <a:rPr lang="en-US" dirty="0" err="1">
                <a:solidFill>
                  <a:srgbClr val="179BC5"/>
                </a:solidFill>
              </a:rPr>
              <a:t>NDEs</a:t>
            </a:r>
            <a:r>
              <a:rPr lang="en-US" dirty="0">
                <a:solidFill>
                  <a:srgbClr val="179BC5"/>
                </a:solidFill>
              </a:rPr>
              <a:t>.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Children’s and teens’ </a:t>
            </a:r>
            <a:r>
              <a:rPr lang="en-US" dirty="0" err="1">
                <a:solidFill>
                  <a:srgbClr val="179BC5"/>
                </a:solidFill>
              </a:rPr>
              <a:t>NDEs</a:t>
            </a:r>
            <a:r>
              <a:rPr lang="en-US" dirty="0">
                <a:solidFill>
                  <a:srgbClr val="179BC5"/>
                </a:solidFill>
              </a:rPr>
              <a:t> are similar to adults’ in: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Content</a:t>
            </a:r>
          </a:p>
          <a:p>
            <a:pPr marL="969963" lvl="1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Aftereffects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Children’s NDE testimonies can be particularly poignant.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Whereas many adult </a:t>
            </a:r>
            <a:r>
              <a:rPr lang="en-US" dirty="0" err="1">
                <a:solidFill>
                  <a:srgbClr val="179BC5"/>
                </a:solidFill>
              </a:rPr>
              <a:t>NDErs</a:t>
            </a:r>
            <a:r>
              <a:rPr lang="en-US" dirty="0">
                <a:solidFill>
                  <a:srgbClr val="179BC5"/>
                </a:solidFill>
              </a:rPr>
              <a:t> need focused assistance in integrating the NDE into subsequent life, even more children may need such assistance.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382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solidFill>
                  <a:srgbClr val="B0178B"/>
                </a:solidFill>
                <a:effectLst/>
              </a:rPr>
              <a:t>Characteristics of Western </a:t>
            </a:r>
            <a:r>
              <a:rPr lang="en-US" sz="2000" dirty="0" err="1">
                <a:solidFill>
                  <a:srgbClr val="B0178B"/>
                </a:solidFill>
                <a:effectLst/>
              </a:rPr>
              <a:t>NDErs</a:t>
            </a:r>
            <a:r>
              <a:rPr lang="en-AU" sz="2000" dirty="0">
                <a:solidFill>
                  <a:srgbClr val="B0178B"/>
                </a:solidFill>
                <a:effectLst/>
              </a:rPr>
              <a:t> </a:t>
            </a:r>
            <a:br>
              <a:rPr lang="en-US" sz="2400" dirty="0">
                <a:solidFill>
                  <a:srgbClr val="FFFCDD"/>
                </a:solidFill>
                <a:effectLst/>
              </a:rPr>
            </a:br>
            <a:endParaRPr lang="en-US" sz="1400" dirty="0">
              <a:solidFill>
                <a:srgbClr val="3BA38C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610600" cy="5791200"/>
          </a:xfrm>
        </p:spPr>
        <p:txBody>
          <a:bodyPr/>
          <a:lstStyle/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NDEs have been reported by people of every demographic, with no consistent differences; equal opportunity transpersonal experience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 err="1">
                <a:solidFill>
                  <a:srgbClr val="179BC5"/>
                </a:solidFill>
              </a:rPr>
              <a:t>NDErs</a:t>
            </a:r>
            <a:r>
              <a:rPr lang="en-US" dirty="0">
                <a:solidFill>
                  <a:srgbClr val="179BC5"/>
                </a:solidFill>
              </a:rPr>
              <a:t> reflect the same mental health statuses as the population at large.</a:t>
            </a:r>
          </a:p>
          <a:p>
            <a:pPr marL="227013" indent="-227013" algn="l" eaLnBrk="1" hangingPunct="1">
              <a:buClr>
                <a:srgbClr val="FEA100"/>
              </a:buClr>
              <a:buFont typeface="Arial" charset="0"/>
              <a:buChar char="•"/>
              <a:tabLst>
                <a:tab pos="227013" algn="l"/>
              </a:tabLst>
              <a:defRPr/>
            </a:pPr>
            <a:r>
              <a:rPr lang="en-US" dirty="0">
                <a:solidFill>
                  <a:srgbClr val="179BC5"/>
                </a:solidFill>
              </a:rPr>
              <a:t>It is unknown whether possibly greater levels of a few psychological features, such as absorption, preceded the </a:t>
            </a:r>
            <a:r>
              <a:rPr lang="en-US" dirty="0" err="1">
                <a:solidFill>
                  <a:srgbClr val="179BC5"/>
                </a:solidFill>
              </a:rPr>
              <a:t>NDEs</a:t>
            </a:r>
            <a:r>
              <a:rPr lang="en-US" dirty="0">
                <a:solidFill>
                  <a:srgbClr val="179BC5"/>
                </a:solidFill>
              </a:rPr>
              <a:t> or resulted from them.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32360</TotalTime>
  <Words>1177</Words>
  <Application>Microsoft Office PowerPoint</Application>
  <PresentationFormat>On-screen Show (4:3)</PresentationFormat>
  <Paragraphs>126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Lucida Sans</vt:lpstr>
      <vt:lpstr>Times</vt:lpstr>
      <vt:lpstr>Times New Roman</vt:lpstr>
      <vt:lpstr>Wingdings</vt:lpstr>
      <vt:lpstr>Wingdings 2</vt:lpstr>
      <vt:lpstr>Wingdings 3</vt:lpstr>
      <vt:lpstr>Apex</vt:lpstr>
      <vt:lpstr> Near-Death Experiences: forty Years of research</vt:lpstr>
      <vt:lpstr>The Field of Near-Death Studies</vt:lpstr>
      <vt:lpstr> Pleasurable Western Adult Near-Death Experiences </vt:lpstr>
      <vt:lpstr> Pleasurable Western Adult Near-Death Experiences </vt:lpstr>
      <vt:lpstr>Pleasurable Western Adult Near-Death Experiences </vt:lpstr>
      <vt:lpstr>Aftereffects of Pleasurable Western Adult NDEs </vt:lpstr>
      <vt:lpstr>Distressing Western Near-Death Experiences:  Finding a Way through the Abyss (Bush, 2017)  </vt:lpstr>
      <vt:lpstr>Near-Death Experiences of  Western Children and Teens  </vt:lpstr>
      <vt:lpstr>Characteristics of Western NDErs  </vt:lpstr>
      <vt:lpstr>Non-Western Near-Death Experiences (Long, 2010)</vt:lpstr>
      <vt:lpstr>World Religions and Near-Death Experiences  </vt:lpstr>
      <vt:lpstr>Veridical Perception in Near-Death Experiences  </vt:lpstr>
      <vt:lpstr> Explanatory Models of Near-Death Experiences  </vt:lpstr>
      <vt:lpstr>Practical Applications of Research on  Near-Death Experiences  </vt:lpstr>
      <vt:lpstr>Practical Applications of Research on  Near-Death Experiences  </vt:lpstr>
      <vt:lpstr>REFERENCES </vt:lpstr>
    </vt:vector>
  </TitlesOfParts>
  <Company>Holden Counseling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Holden</dc:creator>
  <cp:lastModifiedBy>Williams, Jordan</cp:lastModifiedBy>
  <cp:revision>104</cp:revision>
  <dcterms:created xsi:type="dcterms:W3CDTF">2010-08-27T11:50:14Z</dcterms:created>
  <dcterms:modified xsi:type="dcterms:W3CDTF">2019-09-13T16:23:11Z</dcterms:modified>
</cp:coreProperties>
</file>